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8" r:id="rId5"/>
    <p:sldId id="279" r:id="rId6"/>
    <p:sldId id="280" r:id="rId7"/>
    <p:sldId id="281" r:id="rId8"/>
    <p:sldId id="260" r:id="rId9"/>
    <p:sldId id="282" r:id="rId10"/>
    <p:sldId id="283" r:id="rId11"/>
    <p:sldId id="284" r:id="rId12"/>
    <p:sldId id="293" r:id="rId13"/>
    <p:sldId id="285" r:id="rId14"/>
    <p:sldId id="261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7BCED2"/>
    <a:srgbClr val="ED6571"/>
    <a:srgbClr val="F7A19A"/>
    <a:srgbClr val="FFD087"/>
    <a:srgbClr val="FFC76D"/>
    <a:srgbClr val="FFB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18968-1D0C-C512-92F1-1A17CFC3CC48}" v="2" dt="2022-01-07T17:35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71565" autoAdjust="0"/>
  </p:normalViewPr>
  <p:slideViewPr>
    <p:cSldViewPr snapToGrid="0">
      <p:cViewPr varScale="1">
        <p:scale>
          <a:sx n="90" d="100"/>
          <a:sy n="90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4B1D-02D4-4F38-B5B2-DD6A1BB61BBF}" type="datetimeFigureOut">
              <a:rPr lang="en-CA" smtClean="0"/>
              <a:t>2022-07-05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2B8DA-C042-4550-96CB-CA8F829E2F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Seniors with multiple medical problems – diabetes, kidney or liver failure.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Due to antibiotic resistance, sepsis has now become harder to treat.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918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49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WBC &gt;12,000 or &lt;4,000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Greater than 10% bands (immature WBC)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65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675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Up to 40-60% of patients with septic shock die within 30 days. 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The earlier the treatment is initiated, the more favourable the outcome.</a:t>
            </a:r>
          </a:p>
          <a:p>
            <a:pPr eaLnBrk="1" hangingPunct="1"/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sepsis must often be made outside the ICU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All frontline assessments need to take into account the sign and symptoms of sepsis.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610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89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- DIC : </a:t>
            </a:r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circulatory system begins to collapse from bacterial toxins affecting capillary walls (leaking)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 + clots in small vessels + blood unable to clot as blood clotting factors used up = hemorrhages in many tissues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25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- DIC : </a:t>
            </a:r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circulatory system begins to collapse from bacterial toxins affecting capillary walls (leaking)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 + clots in small vessels + blood unable to clot as blood clotting factors used up = hemorrhages in many tissues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630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SIRS – a clinical response arising from a nonspecific insult to the body/homeostasis</a:t>
            </a:r>
            <a:r>
              <a:rPr lang="en-CA" baseline="0" dirty="0"/>
              <a:t> </a:t>
            </a:r>
          </a:p>
          <a:p>
            <a:endParaRPr lang="en-CA" baseline="0" dirty="0"/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Or &gt;10% bands (immature WBC)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Looks like most LTC patients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CLOSELY monitor for S&amp;S of progression to sepsis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54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2 of the SIRS criteria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In many cases of sepsis the cause is not identified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209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Signs</a:t>
            </a:r>
            <a:r>
              <a:rPr lang="en-CA" sz="1200" baseline="0" dirty="0"/>
              <a:t> of organ damage: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Hypotension;</a:t>
            </a:r>
            <a:r>
              <a:rPr lang="en-CA" sz="1200" baseline="0" dirty="0"/>
              <a:t> </a:t>
            </a:r>
            <a:r>
              <a:rPr lang="en-CA" sz="1200" dirty="0"/>
              <a:t>Mottled skin; 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CA" sz="1200" dirty="0">
                <a:cs typeface="Times New Roman" panose="02020603050405020304" pitchFamily="18" charset="0"/>
              </a:rPr>
              <a:t>Urine output; Elevated Cr; Lactic Acidosis;</a:t>
            </a:r>
            <a:r>
              <a:rPr lang="en-CA" sz="1200" baseline="0" dirty="0">
                <a:cs typeface="Times New Roman" panose="02020603050405020304" pitchFamily="18" charset="0"/>
              </a:rPr>
              <a:t> </a:t>
            </a:r>
            <a:r>
              <a:rPr lang="en-CA" sz="1200" dirty="0">
                <a:cs typeface="Times New Roman" panose="02020603050405020304" pitchFamily="18" charset="0"/>
              </a:rPr>
              <a:t>Elevated lactate (&gt;2mmol/L); Abnormal ECG/Cardiac Dysfunction, Altered LoC; DIC; ARDS (acute respiratory distress syndrome);  AKI; Capillary refill &gt; 3sec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dirty="0"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 requires aggressive treatment in a critical care area … unless a palliative route is chosen</a:t>
            </a:r>
            <a:endParaRPr lang="en-CA" sz="12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9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Bacteremia: bacteria in blood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Viremia: virus in</a:t>
            </a:r>
            <a:r>
              <a:rPr lang="en-CA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blood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Fungemia: fungus in blood 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Terminology misused, does not show seriousness of sepsis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multiple organ failure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Liver unable to synthesize clotting factors or metabolize bilirubin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Tissue necrosis from hypoperfusion  amputation may occur</a:t>
            </a: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Elevated serum lactate &gt;4mmol/L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35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Signs</a:t>
            </a:r>
            <a:r>
              <a:rPr lang="en-CA" sz="1200" baseline="0" dirty="0"/>
              <a:t> of organ damage: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dirty="0"/>
              <a:t>Hypotension;</a:t>
            </a:r>
            <a:r>
              <a:rPr lang="en-CA" sz="1200" baseline="0" dirty="0"/>
              <a:t> </a:t>
            </a:r>
            <a:r>
              <a:rPr lang="en-CA" sz="1200" dirty="0"/>
              <a:t>Mottled skin; 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CA" sz="1200" dirty="0">
                <a:cs typeface="Times New Roman" panose="02020603050405020304" pitchFamily="18" charset="0"/>
              </a:rPr>
              <a:t>Urine output; Elevated Cr; Lactic Acidosis;</a:t>
            </a:r>
            <a:r>
              <a:rPr lang="en-CA" sz="1200" baseline="0" dirty="0">
                <a:cs typeface="Times New Roman" panose="02020603050405020304" pitchFamily="18" charset="0"/>
              </a:rPr>
              <a:t> </a:t>
            </a:r>
            <a:r>
              <a:rPr lang="en-CA" sz="1200" dirty="0">
                <a:cs typeface="Times New Roman" panose="02020603050405020304" pitchFamily="18" charset="0"/>
              </a:rPr>
              <a:t>Elevated lactate (&gt;2mmol/L); Abnormal ECG/Cardiac Dysfunction, Altered LoC; DIC; ARDS (acute respiratory distress syndrome);  AKI; Capillary refill &gt; 3sec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32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2B8DA-C042-4550-96CB-CA8F829E2F1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087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061720" y="4592079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2" y="1729721"/>
            <a:ext cx="10584976" cy="255675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8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26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5696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49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32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7B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698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ED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433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98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FD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" y="6024261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8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108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08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08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2B9D81F8-54A7-47FE-A500-FF8F327CD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2564"/>
            <a:ext cx="10515600" cy="56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CA" dirty="0"/>
              <a:t>Team Members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76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576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576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1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7108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7108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7108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5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3288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6576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576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576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</p:spTree>
    <p:extLst>
      <p:ext uri="{BB962C8B-B14F-4D97-AF65-F5344CB8AC3E}">
        <p14:creationId xmlns:p14="http://schemas.microsoft.com/office/powerpoint/2010/main" val="242708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950720"/>
            <a:ext cx="11495723" cy="295735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a quote here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5440" y="5110480"/>
            <a:ext cx="11495723" cy="758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- Attribution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43600"/>
            <a:ext cx="3036957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6216" r="14479" b="28747"/>
          <a:stretch/>
        </p:blipFill>
        <p:spPr>
          <a:xfrm>
            <a:off x="10160" y="888408"/>
            <a:ext cx="2704177" cy="17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42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337" y="6097977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2022-07-05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80207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5704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305" y="226291"/>
            <a:ext cx="2355273" cy="5966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AGENDA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AA25B6C-D043-45A5-BF09-29B63B4CC2F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26100088"/>
              </p:ext>
            </p:extLst>
          </p:nvPr>
        </p:nvGraphicFramePr>
        <p:xfrm>
          <a:off x="4670425" y="524625"/>
          <a:ext cx="7158036" cy="5963520"/>
        </p:xfrm>
        <a:graphic>
          <a:graphicData uri="http://schemas.openxmlformats.org/drawingml/2006/table">
            <a:tbl>
              <a:tblPr firstRow="1" bandRow="1"/>
              <a:tblGrid>
                <a:gridCol w="3171248">
                  <a:extLst>
                    <a:ext uri="{9D8B030D-6E8A-4147-A177-3AD203B41FA5}">
                      <a16:colId xmlns:a16="http://schemas.microsoft.com/office/drawing/2014/main" val="2284215057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754782747"/>
                    </a:ext>
                  </a:extLst>
                </a:gridCol>
                <a:gridCol w="1977879">
                  <a:extLst>
                    <a:ext uri="{9D8B030D-6E8A-4147-A177-3AD203B41FA5}">
                      <a16:colId xmlns:a16="http://schemas.microsoft.com/office/drawing/2014/main" val="3159879147"/>
                    </a:ext>
                  </a:extLst>
                </a:gridCol>
              </a:tblGrid>
              <a:tr h="59635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Presenter 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83239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A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97595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B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5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1593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D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25501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8508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F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2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G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7906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H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8360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I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1159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 userDrawn="1"/>
        </p:nvSpPr>
        <p:spPr>
          <a:xfrm>
            <a:off x="189864" y="2067102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Nov</a:t>
            </a:r>
            <a:r>
              <a:rPr lang="en-US" sz="2000" baseline="0" dirty="0"/>
              <a:t> 1, 2021</a:t>
            </a:r>
            <a:endParaRPr lang="en-CA" sz="20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89864" y="1127760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Title/Topic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7432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solidFill>
          <a:srgbClr val="7BC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bg>
      <p:bgPr>
        <a:solidFill>
          <a:srgbClr val="ED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969539-B0DE-4518-B347-7833B33BC806}"/>
              </a:ext>
            </a:extLst>
          </p:cNvPr>
          <p:cNvGrpSpPr/>
          <p:nvPr userDrawn="1"/>
        </p:nvGrpSpPr>
        <p:grpSpPr>
          <a:xfrm>
            <a:off x="9297982" y="1950736"/>
            <a:ext cx="2043346" cy="2043680"/>
            <a:chOff x="9443371" y="2427146"/>
            <a:chExt cx="2003730" cy="20040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C7584D-7AD3-4C46-8E8D-D45F96F8B23F}"/>
                </a:ext>
              </a:extLst>
            </p:cNvPr>
            <p:cNvSpPr/>
            <p:nvPr/>
          </p:nvSpPr>
          <p:spPr>
            <a:xfrm>
              <a:off x="9443371" y="2427146"/>
              <a:ext cx="2003730" cy="20040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F94EFDA8-0F0B-4DE7-9B40-DDACA7887645}"/>
                </a:ext>
              </a:extLst>
            </p:cNvPr>
            <p:cNvSpPr/>
            <p:nvPr/>
          </p:nvSpPr>
          <p:spPr>
            <a:xfrm>
              <a:off x="950948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AF5BBE-BD6F-425B-95CC-ECD2FD220610}"/>
              </a:ext>
            </a:extLst>
          </p:cNvPr>
          <p:cNvGrpSpPr/>
          <p:nvPr userDrawn="1"/>
        </p:nvGrpSpPr>
        <p:grpSpPr>
          <a:xfrm>
            <a:off x="7185157" y="1950842"/>
            <a:ext cx="2043110" cy="2043110"/>
            <a:chOff x="7371508" y="2427250"/>
            <a:chExt cx="2003499" cy="2003499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886BC77-2D7E-4AD3-BA90-F77431E32974}"/>
                </a:ext>
              </a:extLst>
            </p:cNvPr>
            <p:cNvSpPr/>
            <p:nvPr/>
          </p:nvSpPr>
          <p:spPr>
            <a:xfrm rot="2700000">
              <a:off x="737150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FC62F8CA-3C8E-4EB8-8580-C0BA3BE522D1}"/>
                </a:ext>
              </a:extLst>
            </p:cNvPr>
            <p:cNvSpPr/>
            <p:nvPr/>
          </p:nvSpPr>
          <p:spPr>
            <a:xfrm>
              <a:off x="7439640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286EF7-4AC1-43FC-95C6-EC567C56B79A}"/>
              </a:ext>
            </a:extLst>
          </p:cNvPr>
          <p:cNvGrpSpPr/>
          <p:nvPr userDrawn="1"/>
        </p:nvGrpSpPr>
        <p:grpSpPr>
          <a:xfrm>
            <a:off x="5074387" y="1950842"/>
            <a:ext cx="2043110" cy="2043110"/>
            <a:chOff x="5301661" y="2427250"/>
            <a:chExt cx="2003499" cy="2003499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6B5030AF-1020-4F9B-97FC-AF3BBD714033}"/>
                </a:ext>
              </a:extLst>
            </p:cNvPr>
            <p:cNvSpPr/>
            <p:nvPr/>
          </p:nvSpPr>
          <p:spPr>
            <a:xfrm rot="2700000">
              <a:off x="5301661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D86F5877-409D-4C89-B4AC-E79139479F0E}"/>
                </a:ext>
              </a:extLst>
            </p:cNvPr>
            <p:cNvSpPr/>
            <p:nvPr/>
          </p:nvSpPr>
          <p:spPr>
            <a:xfrm>
              <a:off x="536872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DD769-B7CB-48EA-8402-F4223401877F}"/>
              </a:ext>
            </a:extLst>
          </p:cNvPr>
          <p:cNvGrpSpPr/>
          <p:nvPr userDrawn="1"/>
        </p:nvGrpSpPr>
        <p:grpSpPr>
          <a:xfrm>
            <a:off x="2962530" y="1950842"/>
            <a:ext cx="2043110" cy="2043110"/>
            <a:chOff x="3230748" y="2427250"/>
            <a:chExt cx="2003499" cy="2003499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D60606A-B39C-4C3C-A742-9522D158476B}"/>
                </a:ext>
              </a:extLst>
            </p:cNvPr>
            <p:cNvSpPr/>
            <p:nvPr/>
          </p:nvSpPr>
          <p:spPr>
            <a:xfrm rot="2700000">
              <a:off x="323074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995884C6-79FA-4F34-ACA4-550ABDF1AFD1}"/>
                </a:ext>
              </a:extLst>
            </p:cNvPr>
            <p:cNvSpPr/>
            <p:nvPr/>
          </p:nvSpPr>
          <p:spPr>
            <a:xfrm>
              <a:off x="3297814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FDF8CF-3A6F-4E0B-BF4E-CC348D20BFE5}"/>
              </a:ext>
            </a:extLst>
          </p:cNvPr>
          <p:cNvGrpSpPr/>
          <p:nvPr userDrawn="1"/>
        </p:nvGrpSpPr>
        <p:grpSpPr>
          <a:xfrm>
            <a:off x="850673" y="1950842"/>
            <a:ext cx="2043110" cy="2043110"/>
            <a:chOff x="1159835" y="2427250"/>
            <a:chExt cx="2003499" cy="2003499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6A10C59C-FFC5-4204-8F9D-1A7B1B051EEF}"/>
                </a:ext>
              </a:extLst>
            </p:cNvPr>
            <p:cNvSpPr/>
            <p:nvPr/>
          </p:nvSpPr>
          <p:spPr>
            <a:xfrm rot="2700000">
              <a:off x="1159835" y="2427250"/>
              <a:ext cx="2003499" cy="2003499"/>
            </a:xfrm>
            <a:prstGeom prst="teardrop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8F73F763-220B-4150-872C-2E7F585BC7FA}"/>
                </a:ext>
              </a:extLst>
            </p:cNvPr>
            <p:cNvSpPr/>
            <p:nvPr/>
          </p:nvSpPr>
          <p:spPr>
            <a:xfrm>
              <a:off x="1226901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786BD8F-9131-476D-897D-8C0F42D2E712}"/>
              </a:ext>
            </a:extLst>
          </p:cNvPr>
          <p:cNvSpPr/>
          <p:nvPr userDrawn="1"/>
        </p:nvSpPr>
        <p:spPr>
          <a:xfrm>
            <a:off x="1086377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1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amet, accumsan eu risus. Aliquam ut tortor gravida, sodales massa sit amet, blandit orci.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1A72B-3EA1-46DE-8A2E-D5C0AB25417F}"/>
              </a:ext>
            </a:extLst>
          </p:cNvPr>
          <p:cNvSpPr/>
          <p:nvPr userDrawn="1"/>
        </p:nvSpPr>
        <p:spPr>
          <a:xfrm>
            <a:off x="3197691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2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amet, accumsan eu risus. Aliquam ut tortor gravida, sodales massa sit amet, blandit orci.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FF8A4-8AF0-45E9-A5A8-7893B9745365}"/>
              </a:ext>
            </a:extLst>
          </p:cNvPr>
          <p:cNvSpPr/>
          <p:nvPr userDrawn="1"/>
        </p:nvSpPr>
        <p:spPr>
          <a:xfrm>
            <a:off x="5316773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3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amet, accumsan eu risus. Aliquam ut tortor gravida, sodales massa sit amet, blandit orci.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54F51-FCF8-4025-A6F5-B5ECCCB190B8}"/>
              </a:ext>
            </a:extLst>
          </p:cNvPr>
          <p:cNvSpPr/>
          <p:nvPr userDrawn="1"/>
        </p:nvSpPr>
        <p:spPr>
          <a:xfrm>
            <a:off x="7420860" y="4260714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4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amet, accumsan eu risus. Aliquam ut tortor gravida, sodales massa sit amet, blandit orci.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B54C06-81C1-41E3-B298-E6E8FD92192B}"/>
              </a:ext>
            </a:extLst>
          </p:cNvPr>
          <p:cNvSpPr/>
          <p:nvPr userDrawn="1"/>
        </p:nvSpPr>
        <p:spPr>
          <a:xfrm>
            <a:off x="9539942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5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amet, accumsan eu risus. Aliquam ut tortor gravida, sodales massa sit amet, blandit orci. </a:t>
            </a:r>
          </a:p>
        </p:txBody>
      </p:sp>
      <p:sp>
        <p:nvSpPr>
          <p:cNvPr id="31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8269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70038" y="277813"/>
            <a:ext cx="8996362" cy="550386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082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37CA23-1CFD-4F8B-9BB4-61D669F99D46}"/>
              </a:ext>
            </a:extLst>
          </p:cNvPr>
          <p:cNvCxnSpPr>
            <a:stCxn id="28" idx="6"/>
            <a:endCxn id="42" idx="2"/>
          </p:cNvCxnSpPr>
          <p:nvPr userDrawn="1"/>
        </p:nvCxnSpPr>
        <p:spPr>
          <a:xfrm flipV="1">
            <a:off x="2125850" y="3258763"/>
            <a:ext cx="7940300" cy="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7DD8E9-DD7A-420D-AE9B-1915CAF8996C}"/>
              </a:ext>
            </a:extLst>
          </p:cNvPr>
          <p:cNvGrpSpPr/>
          <p:nvPr userDrawn="1"/>
        </p:nvGrpSpPr>
        <p:grpSpPr>
          <a:xfrm>
            <a:off x="608335" y="2500009"/>
            <a:ext cx="1517515" cy="2164244"/>
            <a:chOff x="608335" y="2500009"/>
            <a:chExt cx="1517515" cy="2164244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3E1660-6672-4EDF-A3E1-0769D944A2C2}"/>
                </a:ext>
              </a:extLst>
            </p:cNvPr>
            <p:cNvSpPr/>
            <p:nvPr/>
          </p:nvSpPr>
          <p:spPr>
            <a:xfrm>
              <a:off x="849162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646993-C61C-4D86-8E60-751F5482E4BB}"/>
                </a:ext>
              </a:extLst>
            </p:cNvPr>
            <p:cNvSpPr/>
            <p:nvPr/>
          </p:nvSpPr>
          <p:spPr>
            <a:xfrm>
              <a:off x="608335" y="2500009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2827E8-4EA3-4605-8725-796AA1D0A02F}"/>
              </a:ext>
            </a:extLst>
          </p:cNvPr>
          <p:cNvGrpSpPr/>
          <p:nvPr userDrawn="1"/>
        </p:nvGrpSpPr>
        <p:grpSpPr>
          <a:xfrm>
            <a:off x="2499898" y="2500008"/>
            <a:ext cx="1517515" cy="2164245"/>
            <a:chOff x="2499898" y="2500008"/>
            <a:chExt cx="1517515" cy="2164245"/>
          </a:xfrm>
          <a:solidFill>
            <a:schemeClr val="tx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87085B-87BB-4FB1-A2A5-127B9BF9CBC1}"/>
                </a:ext>
              </a:extLst>
            </p:cNvPr>
            <p:cNvSpPr/>
            <p:nvPr/>
          </p:nvSpPr>
          <p:spPr>
            <a:xfrm>
              <a:off x="2737520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086A17-2AC8-4F2C-BF99-6BACB0B5611D}"/>
                </a:ext>
              </a:extLst>
            </p:cNvPr>
            <p:cNvSpPr/>
            <p:nvPr/>
          </p:nvSpPr>
          <p:spPr>
            <a:xfrm>
              <a:off x="2499898" y="2500008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0D13BE-D101-4C59-ABF7-4F45067DDE5B}"/>
              </a:ext>
            </a:extLst>
          </p:cNvPr>
          <p:cNvGrpSpPr/>
          <p:nvPr userDrawn="1"/>
        </p:nvGrpSpPr>
        <p:grpSpPr>
          <a:xfrm>
            <a:off x="4391461" y="2500007"/>
            <a:ext cx="1517515" cy="2164246"/>
            <a:chOff x="4391461" y="2500007"/>
            <a:chExt cx="1517515" cy="2164246"/>
          </a:xfrm>
          <a:solidFill>
            <a:schemeClr val="tx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9ABC37-72A6-4730-9F15-07E85B01EA6D}"/>
                </a:ext>
              </a:extLst>
            </p:cNvPr>
            <p:cNvSpPr/>
            <p:nvPr/>
          </p:nvSpPr>
          <p:spPr>
            <a:xfrm>
              <a:off x="4632289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A41751-C3D0-4A4A-9499-A5BE75B5017D}"/>
                </a:ext>
              </a:extLst>
            </p:cNvPr>
            <p:cNvSpPr/>
            <p:nvPr/>
          </p:nvSpPr>
          <p:spPr>
            <a:xfrm>
              <a:off x="4391461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2F654B-D8B6-4BA3-BDEF-AE5C99CEDA29}"/>
              </a:ext>
            </a:extLst>
          </p:cNvPr>
          <p:cNvGrpSpPr/>
          <p:nvPr userDrawn="1"/>
        </p:nvGrpSpPr>
        <p:grpSpPr>
          <a:xfrm>
            <a:off x="6283024" y="2500007"/>
            <a:ext cx="1517515" cy="2164246"/>
            <a:chOff x="6283024" y="2500007"/>
            <a:chExt cx="1517515" cy="2164246"/>
          </a:xfrm>
          <a:solidFill>
            <a:schemeClr val="tx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ADA13E-2E5A-446C-BF76-5E8DC449775F}"/>
                </a:ext>
              </a:extLst>
            </p:cNvPr>
            <p:cNvSpPr/>
            <p:nvPr/>
          </p:nvSpPr>
          <p:spPr>
            <a:xfrm>
              <a:off x="6523851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039599-80AA-4F89-991E-893308D36CA3}"/>
                </a:ext>
              </a:extLst>
            </p:cNvPr>
            <p:cNvSpPr/>
            <p:nvPr/>
          </p:nvSpPr>
          <p:spPr>
            <a:xfrm>
              <a:off x="6283024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53969F-2DE1-4547-8D95-C6098CF0AAF0}"/>
              </a:ext>
            </a:extLst>
          </p:cNvPr>
          <p:cNvGrpSpPr/>
          <p:nvPr userDrawn="1"/>
        </p:nvGrpSpPr>
        <p:grpSpPr>
          <a:xfrm>
            <a:off x="8174587" y="2500006"/>
            <a:ext cx="1517515" cy="2164247"/>
            <a:chOff x="8174587" y="2500006"/>
            <a:chExt cx="1517515" cy="2164247"/>
          </a:xfrm>
          <a:solidFill>
            <a:schemeClr val="tx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FC2091-641A-433E-8164-9148BE60F542}"/>
                </a:ext>
              </a:extLst>
            </p:cNvPr>
            <p:cNvSpPr/>
            <p:nvPr/>
          </p:nvSpPr>
          <p:spPr>
            <a:xfrm>
              <a:off x="8415414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0629C-02C3-4499-BDBC-21B360F576A7}"/>
                </a:ext>
              </a:extLst>
            </p:cNvPr>
            <p:cNvSpPr/>
            <p:nvPr/>
          </p:nvSpPr>
          <p:spPr>
            <a:xfrm>
              <a:off x="8174587" y="2500006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0D749E-E2B6-447D-BCAA-DD92F7E69E72}"/>
              </a:ext>
            </a:extLst>
          </p:cNvPr>
          <p:cNvGrpSpPr/>
          <p:nvPr userDrawn="1"/>
        </p:nvGrpSpPr>
        <p:grpSpPr>
          <a:xfrm>
            <a:off x="10066150" y="2500005"/>
            <a:ext cx="1517515" cy="2164248"/>
            <a:chOff x="10066150" y="2500005"/>
            <a:chExt cx="1517515" cy="2164248"/>
          </a:xfrm>
          <a:solidFill>
            <a:schemeClr val="tx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32A92C9-650E-4D06-8B5B-B90DDF409F8B}"/>
                </a:ext>
              </a:extLst>
            </p:cNvPr>
            <p:cNvSpPr/>
            <p:nvPr/>
          </p:nvSpPr>
          <p:spPr>
            <a:xfrm>
              <a:off x="10066150" y="2500005"/>
              <a:ext cx="1517515" cy="1517515"/>
            </a:xfrm>
            <a:prstGeom prst="ellipse">
              <a:avLst/>
            </a:prstGeom>
            <a:solidFill>
              <a:schemeClr val="tx1"/>
            </a:solidFill>
            <a:ln w="1016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In Progress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FD872E1-F64C-437D-9393-20EBAB84EF4A}"/>
                </a:ext>
              </a:extLst>
            </p:cNvPr>
            <p:cNvSpPr/>
            <p:nvPr/>
          </p:nvSpPr>
          <p:spPr>
            <a:xfrm>
              <a:off x="10282933" y="4294921"/>
              <a:ext cx="108395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sp>
        <p:nvSpPr>
          <p:cNvPr id="44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4220458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14129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7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7" y="2865121"/>
            <a:ext cx="3911805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" y="6024039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1906955"/>
            <a:ext cx="106476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b="1" dirty="0">
                <a:latin typeface="+mn-lt"/>
              </a:rPr>
              <a:t>Vision:</a:t>
            </a:r>
            <a:r>
              <a:rPr lang="en-CA" sz="6600" b="1" baseline="0" dirty="0">
                <a:latin typeface="+mn-lt"/>
              </a:rPr>
              <a:t> </a:t>
            </a:r>
            <a:r>
              <a:rPr lang="en-CA" sz="6600" dirty="0"/>
              <a:t>People-first health</a:t>
            </a:r>
            <a:r>
              <a:rPr lang="en-CA" sz="6600" baseline="0" dirty="0"/>
              <a:t> </a:t>
            </a:r>
            <a:r>
              <a:rPr lang="en-CA" sz="6600" dirty="0"/>
              <a:t>with trust and compassion</a:t>
            </a:r>
            <a:r>
              <a:rPr lang="en-CA" sz="6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ED6571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2242235"/>
            <a:ext cx="1064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  <a:latin typeface="+mn-lt"/>
              </a:rPr>
              <a:t>Mission:</a:t>
            </a:r>
            <a:r>
              <a:rPr lang="en-CA" sz="60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6000" b="0" dirty="0">
                <a:solidFill>
                  <a:schemeClr val="bg1"/>
                </a:solidFill>
                <a:latin typeface="+mn-lt"/>
              </a:rPr>
              <a:t>Collaborative partners building a healthier community.</a:t>
            </a:r>
            <a:endParaRPr lang="en-CA" sz="60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accent6">
                <a:lumMod val="50000"/>
                <a:alpha val="80000"/>
              </a:schemeClr>
            </a:gs>
            <a:gs pos="50000">
              <a:srgbClr val="FFC76D"/>
            </a:gs>
            <a:gs pos="100000">
              <a:srgbClr val="FFBC4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4000" y="1744395"/>
            <a:ext cx="11724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800" b="1" dirty="0">
                <a:latin typeface="+mn-lt"/>
              </a:rPr>
              <a:t>Values:</a:t>
            </a:r>
            <a:r>
              <a:rPr lang="en-CA" sz="6800" b="1" baseline="0" dirty="0">
                <a:latin typeface="+mn-lt"/>
              </a:rPr>
              <a:t> </a:t>
            </a:r>
            <a:r>
              <a:rPr lang="en-CA" sz="5400" b="0" dirty="0">
                <a:latin typeface="+mn-lt"/>
              </a:rPr>
              <a:t>Together we are </a:t>
            </a:r>
            <a:br>
              <a:rPr lang="en-CA" sz="5400" b="0" dirty="0">
                <a:latin typeface="+mn-lt"/>
              </a:rPr>
            </a:br>
            <a:r>
              <a:rPr lang="en-CA" sz="5400" b="0" dirty="0">
                <a:latin typeface="+mn-lt"/>
              </a:rPr>
              <a:t>Innovative, Compassionate,</a:t>
            </a:r>
          </a:p>
          <a:p>
            <a:pPr algn="ctr"/>
            <a:r>
              <a:rPr lang="en-CA" sz="5400" b="0" dirty="0">
                <a:latin typeface="+mn-lt"/>
              </a:rPr>
              <a:t>Accountable, Responsive and Equitable.</a:t>
            </a:r>
            <a:endParaRPr lang="en-CA" sz="5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7807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567"/>
            <a:ext cx="12192000" cy="567998"/>
            <a:chOff x="0" y="9236"/>
            <a:chExt cx="12192000" cy="567998"/>
          </a:xfrm>
        </p:grpSpPr>
        <p:sp>
          <p:nvSpPr>
            <p:cNvPr id="10" name="Rectangle 9"/>
            <p:cNvSpPr/>
            <p:nvPr/>
          </p:nvSpPr>
          <p:spPr>
            <a:xfrm>
              <a:off x="0" y="9236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6997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0900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55729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7254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44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74" r:id="rId4"/>
    <p:sldLayoutId id="2147483673" r:id="rId5"/>
    <p:sldLayoutId id="2147483650" r:id="rId6"/>
    <p:sldLayoutId id="2147483678" r:id="rId7"/>
    <p:sldLayoutId id="2147483679" r:id="rId8"/>
    <p:sldLayoutId id="2147483652" r:id="rId9"/>
    <p:sldLayoutId id="2147483675" r:id="rId10"/>
    <p:sldLayoutId id="2147483677" r:id="rId11"/>
    <p:sldLayoutId id="2147483683" r:id="rId12"/>
    <p:sldLayoutId id="2147483684" r:id="rId13"/>
    <p:sldLayoutId id="2147483685" r:id="rId14"/>
    <p:sldLayoutId id="2147483687" r:id="rId15"/>
    <p:sldLayoutId id="2147483688" r:id="rId16"/>
    <p:sldLayoutId id="2147483686" r:id="rId17"/>
    <p:sldLayoutId id="2147483680" r:id="rId18"/>
    <p:sldLayoutId id="2147483682" r:id="rId19"/>
    <p:sldLayoutId id="2147483676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66" r:id="rId26"/>
    <p:sldLayoutId id="2147483694" r:id="rId27"/>
    <p:sldLayoutId id="2147483668" r:id="rId28"/>
    <p:sldLayoutId id="2147483665" r:id="rId29"/>
    <p:sldLayoutId id="214748368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yoclinic.com/health/sepsis/DS01004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Sepsis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348" y="4358640"/>
            <a:ext cx="6698984" cy="309614"/>
          </a:xfrm>
        </p:spPr>
        <p:txBody>
          <a:bodyPr/>
          <a:lstStyle/>
          <a:p>
            <a:pPr algn="r"/>
            <a:r>
              <a:rPr lang="en-CA" dirty="0"/>
              <a:t>Nurse Practitioner Led Outreach Team (NLOT) – 2022 </a:t>
            </a:r>
          </a:p>
          <a:p>
            <a:pPr algn="r"/>
            <a:r>
              <a:rPr lang="en-CA" dirty="0"/>
              <a:t>William Osler Health System | Ontario Health Team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11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9FDBAD-611F-4A12-A7F1-0F2C2FDDB9B4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Stage of Sepsis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A8A768-FCA4-B2B7-7D54-56112A3519B8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4"/>
            </a:pPr>
            <a:r>
              <a:rPr lang="en-CA" sz="3600" dirty="0"/>
              <a:t>Septic Shock - </a:t>
            </a:r>
            <a:r>
              <a:rPr lang="en-CA" sz="3600" i="1" dirty="0">
                <a:solidFill>
                  <a:schemeClr val="accent1">
                    <a:lumMod val="50000"/>
                  </a:schemeClr>
                </a:solidFill>
              </a:rPr>
              <a:t>High Mortality Rate</a:t>
            </a:r>
            <a:endParaRPr lang="en-CA" sz="3600" dirty="0"/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2800" dirty="0"/>
              <a:t>Severe sepsis with persistent: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CA" sz="2800" dirty="0"/>
              <a:t>Signs of End Organ Damaged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CA" sz="2800" dirty="0"/>
              <a:t>Hypotension (SBP &lt;80mmHg)</a:t>
            </a:r>
          </a:p>
          <a:p>
            <a:pPr marL="2571750" lvl="4" indent="-742950">
              <a:buFont typeface="Arial" panose="020B0604020202020204" pitchFamily="34" charset="0"/>
              <a:buChar char="•"/>
            </a:pPr>
            <a:r>
              <a:rPr lang="en-CA" sz="2800" dirty="0"/>
              <a:t>Which is </a:t>
            </a:r>
            <a:r>
              <a:rPr lang="en-CA" sz="2800" b="1" dirty="0"/>
              <a:t>not responsive </a:t>
            </a:r>
            <a:r>
              <a:rPr lang="en-CA" sz="2800" dirty="0"/>
              <a:t>to interventions (fluids)</a:t>
            </a:r>
          </a:p>
          <a:p>
            <a:pPr marL="2571750" lvl="4" indent="-742950">
              <a:buFont typeface="Arial" panose="020B0604020202020204" pitchFamily="34" charset="0"/>
              <a:buChar char="•"/>
            </a:pPr>
            <a:r>
              <a:rPr lang="en-CA" sz="2800" dirty="0"/>
              <a:t>Vasopressor therapy needed to maintain MAP &gt;65mmHg </a:t>
            </a:r>
          </a:p>
          <a:p>
            <a:pPr marL="2571750" lvl="4" indent="-742950">
              <a:buFont typeface="Arial" panose="020B0604020202020204" pitchFamily="34" charset="0"/>
              <a:buChar char="•"/>
            </a:pPr>
            <a:r>
              <a:rPr lang="en-CA" sz="2800" dirty="0"/>
              <a:t>Lactate &gt;4mmol/L</a:t>
            </a:r>
          </a:p>
        </p:txBody>
      </p:sp>
    </p:spTree>
    <p:extLst>
      <p:ext uri="{BB962C8B-B14F-4D97-AF65-F5344CB8AC3E}">
        <p14:creationId xmlns:p14="http://schemas.microsoft.com/office/powerpoint/2010/main" val="392224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995983-EEBB-E64D-C421-12A24A018C28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Recognition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47B7E1-E944-9AAB-9341-444DB1FED4AC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If sepsis is suspected or confirmed it is </a:t>
            </a:r>
            <a:r>
              <a:rPr lang="en-CA" sz="3600" b="1" dirty="0"/>
              <a:t>crucial</a:t>
            </a:r>
            <a:r>
              <a:rPr lang="en-CA" sz="3600" dirty="0"/>
              <a:t> to monitor closely for signs &amp; symptoms of rapid progression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Frontline staff (nurse/PSW) are often 1</a:t>
            </a:r>
            <a:r>
              <a:rPr lang="en-CA" sz="3600" baseline="30000" dirty="0"/>
              <a:t>st</a:t>
            </a:r>
            <a:r>
              <a:rPr lang="en-CA" sz="3600" dirty="0"/>
              <a:t> to recognized sepsis and/or risk of sepsis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Early recognition and rapid response are </a:t>
            </a:r>
            <a:r>
              <a:rPr lang="en-CA" sz="3600" b="1" dirty="0"/>
              <a:t>essential</a:t>
            </a:r>
            <a:r>
              <a:rPr lang="en-CA" sz="3600" dirty="0"/>
              <a:t> to successful treatment of sepsis</a:t>
            </a:r>
          </a:p>
        </p:txBody>
      </p:sp>
    </p:spTree>
    <p:extLst>
      <p:ext uri="{BB962C8B-B14F-4D97-AF65-F5344CB8AC3E}">
        <p14:creationId xmlns:p14="http://schemas.microsoft.com/office/powerpoint/2010/main" val="357963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CBFF51-D741-3419-7C0F-168E58FD63C3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Symptoms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5DABAD-C717-3FF2-632D-3B57638D1C2B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Fever or very low body temperature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Fever is sometimes absent in the elderly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Chills/Rigors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Abnormal vital signs (</a:t>
            </a:r>
            <a:r>
              <a:rPr lang="en-CA" sz="3200" dirty="0">
                <a:cs typeface="Times New Roman" panose="02020603050405020304" pitchFamily="18" charset="0"/>
              </a:rPr>
              <a:t>↑ HR, RR, ↓ B/P)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>
                <a:cs typeface="Times New Roman" panose="02020603050405020304" pitchFamily="18" charset="0"/>
              </a:rPr>
              <a:t>Decreased urine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>
                <a:cs typeface="Times New Roman" panose="02020603050405020304" pitchFamily="18" charset="0"/>
              </a:rPr>
              <a:t>Confusion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>
                <a:cs typeface="Times New Roman" panose="02020603050405020304" pitchFamily="18" charset="0"/>
              </a:rPr>
              <a:t>Rash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5379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972318-F36E-96AE-F83B-531B7205879D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Diagnosing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F9FEEB-F4EF-67EF-5F68-1978D1F5C6FD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Determine the cause: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Causative agent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Cultures: Blood, Urine, Sputum, Wound, CSF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Diagnostic Tests: X-Rays, CT Scan, Ultrasound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Laboratory Tests: CBC, </a:t>
            </a:r>
            <a:r>
              <a:rPr lang="en-CA" sz="3600" dirty="0" err="1"/>
              <a:t>Lytes</a:t>
            </a:r>
            <a:r>
              <a:rPr lang="en-CA" sz="3600" dirty="0"/>
              <a:t>, Cr, INR, LFTs </a:t>
            </a:r>
          </a:p>
        </p:txBody>
      </p:sp>
    </p:spTree>
    <p:extLst>
      <p:ext uri="{BB962C8B-B14F-4D97-AF65-F5344CB8AC3E}">
        <p14:creationId xmlns:p14="http://schemas.microsoft.com/office/powerpoint/2010/main" val="95115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DC5E07-C088-8755-BA61-4BADAEB5D469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Treatment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1E08F5-DAA7-7B75-A978-B9802AFA5D55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Antibiotics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Supportive Care: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Intravenous fluids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Ventilator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Dialysis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Drugs for circulatory failure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3200" dirty="0"/>
              <a:t>Parenteral nutrition</a:t>
            </a:r>
          </a:p>
        </p:txBody>
      </p:sp>
    </p:spTree>
    <p:extLst>
      <p:ext uri="{BB962C8B-B14F-4D97-AF65-F5344CB8AC3E}">
        <p14:creationId xmlns:p14="http://schemas.microsoft.com/office/powerpoint/2010/main" val="105622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936" y="1683826"/>
            <a:ext cx="10967427" cy="43652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Early recognition and rapid response are </a:t>
            </a:r>
            <a:r>
              <a:rPr lang="en-CA" sz="3600" b="1" dirty="0"/>
              <a:t>essential </a:t>
            </a:r>
            <a:r>
              <a:rPr lang="en-CA" sz="3600" dirty="0"/>
              <a:t>to the successful treatment of sepsis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Prognosis depends on: age, health status, speed of diagnosis and type of organism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600" dirty="0"/>
              <a:t>Improving outcomes depends on every provider involved in care (including nursing/PSW)</a:t>
            </a:r>
            <a:endParaRPr lang="en-CA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F24AEF-1B76-9867-DB39-F3B8BB3591EE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Why is this important</a:t>
            </a:r>
          </a:p>
        </p:txBody>
      </p:sp>
    </p:spTree>
    <p:extLst>
      <p:ext uri="{BB962C8B-B14F-4D97-AF65-F5344CB8AC3E}">
        <p14:creationId xmlns:p14="http://schemas.microsoft.com/office/powerpoint/2010/main" val="4416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472"/>
            <a:ext cx="10515600" cy="1325563"/>
          </a:xfrm>
        </p:spPr>
        <p:txBody>
          <a:bodyPr/>
          <a:lstStyle/>
          <a:p>
            <a:pPr algn="ctr"/>
            <a:r>
              <a:rPr lang="en-CA" sz="6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CA" sz="2400" dirty="0"/>
              <a:t>Guyton, A., &amp; Hall, J. (2000). </a:t>
            </a:r>
            <a:r>
              <a:rPr lang="en-CA" sz="2400" i="1" dirty="0"/>
              <a:t>Textbook of Medical Physiology (p</a:t>
            </a:r>
            <a:r>
              <a:rPr lang="en-CA" sz="2400" dirty="0"/>
              <a:t>. 260). W.B. Saunders Company (10</a:t>
            </a:r>
            <a:r>
              <a:rPr lang="en-CA" sz="2400" baseline="30000" dirty="0"/>
              <a:t>th</a:t>
            </a:r>
            <a:r>
              <a:rPr lang="en-CA" sz="2400" dirty="0"/>
              <a:t> Ed.).</a:t>
            </a:r>
          </a:p>
          <a:p>
            <a:pPr>
              <a:buNone/>
              <a:defRPr/>
            </a:pPr>
            <a:endParaRPr lang="en-CA" sz="2400" dirty="0"/>
          </a:p>
          <a:p>
            <a:pPr>
              <a:buNone/>
              <a:defRPr/>
            </a:pPr>
            <a:r>
              <a:rPr lang="en-CA" sz="2400" dirty="0"/>
              <a:t>Mayo Clinic Staff (July 24, 2009). </a:t>
            </a:r>
            <a:r>
              <a:rPr lang="en-CA" sz="2400" i="1" dirty="0"/>
              <a:t>Sepsis., </a:t>
            </a:r>
            <a:r>
              <a:rPr lang="en-CA" sz="2400" dirty="0"/>
              <a:t>from </a:t>
            </a:r>
            <a:r>
              <a:rPr lang="en-CA" sz="2400" dirty="0">
                <a:hlinkClick r:id="rId2"/>
              </a:rPr>
              <a:t>http://www.mayoclinic.com/health/sepsis/DS01004</a:t>
            </a:r>
            <a:endParaRPr lang="en-CA" sz="2400" dirty="0"/>
          </a:p>
          <a:p>
            <a:pPr>
              <a:buNone/>
              <a:defRPr/>
            </a:pPr>
            <a:endParaRPr lang="en-CA" sz="2400" dirty="0"/>
          </a:p>
          <a:p>
            <a:pPr>
              <a:buNone/>
              <a:defRPr/>
            </a:pPr>
            <a:r>
              <a:rPr lang="en-CA" sz="2400" dirty="0"/>
              <a:t>Nelson, D., LeMaster, T., Plost, G., &amp; Sahner, M. (2009). </a:t>
            </a:r>
            <a:r>
              <a:rPr lang="en-CA" sz="2400" i="1" dirty="0"/>
              <a:t>Recognizing Sepsis in the Adult Patient. </a:t>
            </a:r>
            <a:r>
              <a:rPr lang="en-CA" sz="2400" dirty="0"/>
              <a:t>American Journal of Nursing, 109 (3)., from http://journals.lww.com/ajnonline/Fulltext/2009/03000/Recognizing_Sepsis_in_the_Adult_Patient.34.aspx</a:t>
            </a:r>
          </a:p>
          <a:p>
            <a:pPr>
              <a:buNone/>
              <a:defRPr/>
            </a:pP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3852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6600" dirty="0"/>
              <a:t>Questions?</a:t>
            </a:r>
          </a:p>
        </p:txBody>
      </p:sp>
      <p:pic>
        <p:nvPicPr>
          <p:cNvPr id="4" name="Picture 6" descr="senior cartoons, senior cartoon, senior picture, senior pictures, senior image, senior images, senior illustration, senior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45" y="1585182"/>
            <a:ext cx="4014910" cy="477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035210"/>
            <a:ext cx="10515600" cy="26490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Severe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Spreading via the bloodstream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Can be bacterial, viral or fungal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Can originate from infections in the lungs, kidneys, skin, abdomen etc.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16D7B4-52C0-EF21-513A-FAF88397CBC7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/>
              <a:t>Sepsis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237242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2492790"/>
            <a:ext cx="4822578" cy="1325563"/>
          </a:xfrm>
        </p:spPr>
        <p:txBody>
          <a:bodyPr/>
          <a:lstStyle/>
          <a:p>
            <a:pPr algn="ctr"/>
            <a:r>
              <a:rPr lang="en-CA" sz="5400" dirty="0"/>
              <a:t>Who is at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422232" y="344904"/>
            <a:ext cx="6448926" cy="30321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People with decreased immune system such as: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Cancer/Chemotherapy/Radiation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AIDS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Transplant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Steroid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Infants/Seniors</a:t>
            </a:r>
          </a:p>
          <a:p>
            <a:pPr marL="800100" lvl="1" indent="-342900"/>
            <a:r>
              <a:rPr lang="en-CA" sz="2800" dirty="0"/>
              <a:t>Higher risk in seniors with multiple comorbidities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Burn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Invasive devices: catheters, intubated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Hospitalized patients </a:t>
            </a:r>
          </a:p>
        </p:txBody>
      </p:sp>
    </p:spTree>
    <p:extLst>
      <p:ext uri="{BB962C8B-B14F-4D97-AF65-F5344CB8AC3E}">
        <p14:creationId xmlns:p14="http://schemas.microsoft.com/office/powerpoint/2010/main" val="398508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18761"/>
            <a:ext cx="10515600" cy="3208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Inflammation extends beyond the infection site and affects the entire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/>
              <a:t>Disseminated Intravascular Coagulation (DIC):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Circulatory system begins to collapse causing microscopic clots in the small vessels in the body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Interferes with the body’s natural ability to break down clots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Leading to organ damage, circulatory system collapse and hemorrhages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A3C184-99A3-9330-07F2-66BC8A4EDAB0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/>
              <a:t>Pathophysiology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421927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1832"/>
          <a:stretch/>
        </p:blipFill>
        <p:spPr>
          <a:xfrm>
            <a:off x="2514349" y="1128189"/>
            <a:ext cx="7146061" cy="51404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9579" y="327326"/>
            <a:ext cx="10515600" cy="972502"/>
          </a:xfrm>
        </p:spPr>
        <p:txBody>
          <a:bodyPr/>
          <a:lstStyle/>
          <a:p>
            <a:pPr algn="ctr"/>
            <a:r>
              <a:rPr lang="en-CA" dirty="0"/>
              <a:t>Sepsis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618" y="6211669"/>
            <a:ext cx="801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https://www.biovendor.com/circulating-biomarkers-in-critical-illness-and-sepsis?utm_source=google&amp;utm_medium=organic</a:t>
            </a:r>
          </a:p>
        </p:txBody>
      </p:sp>
    </p:spTree>
    <p:extLst>
      <p:ext uri="{BB962C8B-B14F-4D97-AF65-F5344CB8AC3E}">
        <p14:creationId xmlns:p14="http://schemas.microsoft.com/office/powerpoint/2010/main" val="42869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59877"/>
            <a:ext cx="10515600" cy="320842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CA" sz="3600" dirty="0"/>
              <a:t>Systemic Inflammatory Response Syndrome (SIRS)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CA" sz="3200" dirty="0"/>
              <a:t>A clinical response arising from a nonspecific insult 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2800" dirty="0"/>
              <a:t>Temperature &gt;38°C or &lt;36°C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2800" dirty="0"/>
              <a:t>RR &gt;20bpm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2800" dirty="0"/>
              <a:t>HR &gt;90bpm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2800" dirty="0"/>
              <a:t>WBC &gt;12,000 or &lt;4,000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D6971-EC95-06CC-E31B-FB0789916436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Stage of Sepsis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6B73BF-1790-1982-F75A-1B423942205C}"/>
              </a:ext>
            </a:extLst>
          </p:cNvPr>
          <p:cNvSpPr txBox="1">
            <a:spLocks/>
          </p:cNvSpPr>
          <p:nvPr/>
        </p:nvSpPr>
        <p:spPr>
          <a:xfrm>
            <a:off x="838200" y="5441253"/>
            <a:ext cx="10515600" cy="6824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u="sng" dirty="0"/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424455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512A3D-A382-4476-906B-FAB3779AA23E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Stage of Sepsis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5B1F89-946D-3AA5-1608-2EC58299CE4F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en-CA" sz="4400" dirty="0"/>
              <a:t>Sepsis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3600" dirty="0"/>
              <a:t>2 SIRS 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3600" dirty="0"/>
              <a:t>Confirmed </a:t>
            </a:r>
            <a:r>
              <a:rPr lang="en-CA" sz="3600" b="1" u="sng" dirty="0"/>
              <a:t>or</a:t>
            </a:r>
            <a:r>
              <a:rPr lang="en-CA" sz="3600" dirty="0"/>
              <a:t> suspected infection</a:t>
            </a:r>
            <a:r>
              <a:rPr lang="en-CA" sz="4200" dirty="0"/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8C9AEC-03CB-6D6E-832D-84A462C1E12D}"/>
              </a:ext>
            </a:extLst>
          </p:cNvPr>
          <p:cNvSpPr txBox="1">
            <a:spLocks/>
          </p:cNvSpPr>
          <p:nvPr/>
        </p:nvSpPr>
        <p:spPr>
          <a:xfrm>
            <a:off x="838200" y="5484117"/>
            <a:ext cx="10515600" cy="530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u="sng" dirty="0"/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35411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E8774B-1E42-D86B-B771-E1F0C4915E49}"/>
              </a:ext>
            </a:extLst>
          </p:cNvPr>
          <p:cNvSpPr txBox="1">
            <a:spLocks/>
          </p:cNvSpPr>
          <p:nvPr/>
        </p:nvSpPr>
        <p:spPr>
          <a:xfrm>
            <a:off x="590904" y="734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/>
              <a:t>Stage of Sepsis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DA0F88-8BC1-DDBE-8A88-FD1113C4928F}"/>
              </a:ext>
            </a:extLst>
          </p:cNvPr>
          <p:cNvSpPr txBox="1">
            <a:spLocks/>
          </p:cNvSpPr>
          <p:nvPr/>
        </p:nvSpPr>
        <p:spPr>
          <a:xfrm>
            <a:off x="838200" y="5484117"/>
            <a:ext cx="10515600" cy="530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u="sng" dirty="0"/>
              <a:t>Monitor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BFEE34-D62D-FD8D-AF9A-25A6DCC43644}"/>
              </a:ext>
            </a:extLst>
          </p:cNvPr>
          <p:cNvSpPr txBox="1">
            <a:spLocks/>
          </p:cNvSpPr>
          <p:nvPr/>
        </p:nvSpPr>
        <p:spPr>
          <a:xfrm>
            <a:off x="838200" y="2059877"/>
            <a:ext cx="10515600" cy="3208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3"/>
            </a:pPr>
            <a:r>
              <a:rPr lang="en-CA" sz="4400" dirty="0"/>
              <a:t>Severe Sepsis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3600" dirty="0"/>
              <a:t>Sepsis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3600" dirty="0"/>
              <a:t>One or More Signs of End Organ Damage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CA" sz="3600" dirty="0"/>
              <a:t>Hypotension (SBP &lt;90mmHg)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CA" sz="3400" dirty="0"/>
              <a:t>Which </a:t>
            </a:r>
            <a:r>
              <a:rPr lang="en-CA" sz="3400" b="1" dirty="0"/>
              <a:t>does</a:t>
            </a:r>
            <a:r>
              <a:rPr lang="en-CA" sz="3400" dirty="0"/>
              <a:t> </a:t>
            </a:r>
            <a:r>
              <a:rPr lang="en-CA" sz="3400" b="1" dirty="0"/>
              <a:t>respond</a:t>
            </a:r>
            <a:r>
              <a:rPr lang="en-CA" sz="3400" dirty="0"/>
              <a:t> to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35653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545" y="2389361"/>
            <a:ext cx="11710874" cy="3282299"/>
            <a:chOff x="168354" y="2388792"/>
            <a:chExt cx="11710874" cy="328229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37CA23-1CFD-4F8B-9BB4-61D669F99D46}"/>
                </a:ext>
              </a:extLst>
            </p:cNvPr>
            <p:cNvCxnSpPr>
              <a:endCxn id="20" idx="2"/>
            </p:cNvCxnSpPr>
            <p:nvPr/>
          </p:nvCxnSpPr>
          <p:spPr>
            <a:xfrm flipV="1">
              <a:off x="2125850" y="3147550"/>
              <a:ext cx="7940300" cy="18476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7DD8E9-DD7A-420D-AE9B-1915CAF8996C}"/>
                </a:ext>
              </a:extLst>
            </p:cNvPr>
            <p:cNvGrpSpPr/>
            <p:nvPr/>
          </p:nvGrpSpPr>
          <p:grpSpPr>
            <a:xfrm>
              <a:off x="168354" y="2407268"/>
              <a:ext cx="2397476" cy="2422771"/>
              <a:chOff x="168354" y="2500009"/>
              <a:chExt cx="2397476" cy="2422771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3E1660-6672-4EDF-A3E1-0769D944A2C2}"/>
                  </a:ext>
                </a:extLst>
              </p:cNvPr>
              <p:cNvSpPr/>
              <p:nvPr/>
            </p:nvSpPr>
            <p:spPr>
              <a:xfrm>
                <a:off x="168354" y="4276449"/>
                <a:ext cx="2397476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1" dirty="0"/>
                  <a:t>Acute Respiratory Distress Syndrome</a:t>
                </a:r>
                <a:endParaRPr lang="en-CA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D646993-C61C-4D86-8E60-751F5482E4BB}"/>
                  </a:ext>
                </a:extLst>
              </p:cNvPr>
              <p:cNvSpPr/>
              <p:nvPr/>
            </p:nvSpPr>
            <p:spPr>
              <a:xfrm>
                <a:off x="608335" y="2500009"/>
                <a:ext cx="1517515" cy="1517515"/>
              </a:xfrm>
              <a:prstGeom prst="ellipse">
                <a:avLst/>
              </a:prstGeom>
              <a:grpFill/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b="1" dirty="0">
                    <a:solidFill>
                      <a:schemeClr val="tx1"/>
                    </a:solidFill>
                  </a:rPr>
                  <a:t>Lungs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2827E8-4EA3-4605-8725-796AA1D0A02F}"/>
                </a:ext>
              </a:extLst>
            </p:cNvPr>
            <p:cNvGrpSpPr/>
            <p:nvPr/>
          </p:nvGrpSpPr>
          <p:grpSpPr>
            <a:xfrm>
              <a:off x="2494587" y="2388795"/>
              <a:ext cx="1522826" cy="2715484"/>
              <a:chOff x="2494587" y="2500008"/>
              <a:chExt cx="1522826" cy="2715484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87085B-87BB-4FB1-A2A5-127B9BF9CBC1}"/>
                  </a:ext>
                </a:extLst>
              </p:cNvPr>
              <p:cNvSpPr/>
              <p:nvPr/>
            </p:nvSpPr>
            <p:spPr>
              <a:xfrm>
                <a:off x="2494587" y="4292162"/>
                <a:ext cx="1522826" cy="92333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1" dirty="0"/>
                  <a:t>Acutely altered LOC</a:t>
                </a:r>
              </a:p>
              <a:p>
                <a:pPr algn="ctr"/>
                <a:r>
                  <a:rPr lang="en-CA" b="1" dirty="0"/>
                  <a:t>GCS &lt;15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086A17-2AC8-4F2C-BF99-6BACB0B5611D}"/>
                  </a:ext>
                </a:extLst>
              </p:cNvPr>
              <p:cNvSpPr/>
              <p:nvPr/>
            </p:nvSpPr>
            <p:spPr>
              <a:xfrm>
                <a:off x="2499898" y="2500008"/>
                <a:ext cx="1517515" cy="1517515"/>
              </a:xfrm>
              <a:prstGeom prst="ellipse">
                <a:avLst/>
              </a:prstGeom>
              <a:grp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b="1" dirty="0">
                    <a:solidFill>
                      <a:schemeClr val="tx1"/>
                    </a:solidFill>
                  </a:rPr>
                  <a:t>Brain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0D13BE-D101-4C59-ABF7-4F45067DDE5B}"/>
                </a:ext>
              </a:extLst>
            </p:cNvPr>
            <p:cNvGrpSpPr/>
            <p:nvPr/>
          </p:nvGrpSpPr>
          <p:grpSpPr>
            <a:xfrm>
              <a:off x="4153795" y="2388794"/>
              <a:ext cx="1992853" cy="2441245"/>
              <a:chOff x="4153795" y="2500007"/>
              <a:chExt cx="1992853" cy="2441245"/>
            </a:xfrm>
            <a:solidFill>
              <a:schemeClr val="bg1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9ABC37-72A6-4730-9F15-07E85B01EA6D}"/>
                  </a:ext>
                </a:extLst>
              </p:cNvPr>
              <p:cNvSpPr/>
              <p:nvPr/>
            </p:nvSpPr>
            <p:spPr>
              <a:xfrm>
                <a:off x="4153795" y="4294921"/>
                <a:ext cx="1992853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b="1" dirty="0"/>
                  <a:t>Elevated LFTs </a:t>
                </a:r>
              </a:p>
              <a:p>
                <a:pPr algn="ctr"/>
                <a:r>
                  <a:rPr lang="en-CA" b="1" dirty="0"/>
                  <a:t>Elevated Bilirubin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A41751-C3D0-4A4A-9499-A5BE75B5017D}"/>
                  </a:ext>
                </a:extLst>
              </p:cNvPr>
              <p:cNvSpPr/>
              <p:nvPr/>
            </p:nvSpPr>
            <p:spPr>
              <a:xfrm>
                <a:off x="4391461" y="2500007"/>
                <a:ext cx="1517515" cy="1517515"/>
              </a:xfrm>
              <a:prstGeom prst="ellipse">
                <a:avLst/>
              </a:prstGeom>
              <a:grpFill/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b="1" dirty="0">
                    <a:solidFill>
                      <a:schemeClr val="tx1"/>
                    </a:solidFill>
                  </a:rPr>
                  <a:t>Liver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2F654B-D8B6-4BA3-BDEF-AE5C99CEDA29}"/>
                </a:ext>
              </a:extLst>
            </p:cNvPr>
            <p:cNvGrpSpPr/>
            <p:nvPr/>
          </p:nvGrpSpPr>
          <p:grpSpPr>
            <a:xfrm>
              <a:off x="6099859" y="2388794"/>
              <a:ext cx="1883849" cy="2718244"/>
              <a:chOff x="6099859" y="2500007"/>
              <a:chExt cx="1883849" cy="2718244"/>
            </a:xfrm>
            <a:solidFill>
              <a:schemeClr val="bg1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ADA13E-2E5A-446C-BF76-5E8DC449775F}"/>
                  </a:ext>
                </a:extLst>
              </p:cNvPr>
              <p:cNvSpPr/>
              <p:nvPr/>
            </p:nvSpPr>
            <p:spPr>
              <a:xfrm>
                <a:off x="6099859" y="4294921"/>
                <a:ext cx="1883849" cy="92333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b="1" dirty="0"/>
                  <a:t>Elevated Cr</a:t>
                </a:r>
              </a:p>
              <a:p>
                <a:pPr algn="ctr"/>
                <a:r>
                  <a:rPr lang="en-CA" b="1" dirty="0"/>
                  <a:t>Low urine output</a:t>
                </a:r>
              </a:p>
              <a:p>
                <a:pPr algn="ctr"/>
                <a:r>
                  <a:rPr lang="en-CA" b="1" dirty="0"/>
                  <a:t>(Despite fluids)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A039599-80AA-4F89-991E-893308D36CA3}"/>
                  </a:ext>
                </a:extLst>
              </p:cNvPr>
              <p:cNvSpPr/>
              <p:nvPr/>
            </p:nvSpPr>
            <p:spPr>
              <a:xfrm>
                <a:off x="6283024" y="2500007"/>
                <a:ext cx="1517515" cy="1517515"/>
              </a:xfrm>
              <a:prstGeom prst="ellipse">
                <a:avLst/>
              </a:prstGeom>
              <a:grpFill/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b="1" dirty="0">
                    <a:solidFill>
                      <a:schemeClr val="tx1"/>
                    </a:solidFill>
                  </a:rPr>
                  <a:t>Kidney</a:t>
                </a:r>
                <a:r>
                  <a:rPr lang="en-CA" sz="1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853969F-2DE1-4547-8D95-C6098CF0AAF0}"/>
                </a:ext>
              </a:extLst>
            </p:cNvPr>
            <p:cNvGrpSpPr/>
            <p:nvPr/>
          </p:nvGrpSpPr>
          <p:grpSpPr>
            <a:xfrm>
              <a:off x="8135201" y="2388793"/>
              <a:ext cx="1596285" cy="3003197"/>
              <a:chOff x="8135201" y="2500006"/>
              <a:chExt cx="1596285" cy="3003197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FC2091-641A-433E-8164-9148BE60F542}"/>
                  </a:ext>
                </a:extLst>
              </p:cNvPr>
              <p:cNvSpPr/>
              <p:nvPr/>
            </p:nvSpPr>
            <p:spPr>
              <a:xfrm>
                <a:off x="8135201" y="4302874"/>
                <a:ext cx="1596285" cy="120032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1" dirty="0"/>
                  <a:t>Hypotension</a:t>
                </a:r>
              </a:p>
              <a:p>
                <a:pPr algn="ctr"/>
                <a:r>
                  <a:rPr lang="en-CA" b="1" dirty="0"/>
                  <a:t>&gt;40mmHg drop from baseline B/P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70629C-02C3-4499-BDBC-21B360F576A7}"/>
                  </a:ext>
                </a:extLst>
              </p:cNvPr>
              <p:cNvSpPr/>
              <p:nvPr/>
            </p:nvSpPr>
            <p:spPr>
              <a:xfrm>
                <a:off x="8174587" y="2500006"/>
                <a:ext cx="1517515" cy="1517515"/>
              </a:xfrm>
              <a:prstGeom prst="ellipse">
                <a:avLst/>
              </a:prstGeom>
              <a:grpFill/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b="1" dirty="0">
                    <a:solidFill>
                      <a:schemeClr val="tx1"/>
                    </a:solidFill>
                  </a:rPr>
                  <a:t>Heart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30D749E-E2B6-447D-BCAA-DD92F7E69E72}"/>
                </a:ext>
              </a:extLst>
            </p:cNvPr>
            <p:cNvGrpSpPr/>
            <p:nvPr/>
          </p:nvGrpSpPr>
          <p:grpSpPr>
            <a:xfrm>
              <a:off x="9770586" y="2388792"/>
              <a:ext cx="2108642" cy="3282299"/>
              <a:chOff x="9770586" y="2500005"/>
              <a:chExt cx="2108642" cy="3282299"/>
            </a:xfrm>
            <a:solidFill>
              <a:schemeClr val="bg1"/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2A92C9-650E-4D06-8B5B-B90DDF409F8B}"/>
                  </a:ext>
                </a:extLst>
              </p:cNvPr>
              <p:cNvSpPr/>
              <p:nvPr/>
            </p:nvSpPr>
            <p:spPr>
              <a:xfrm>
                <a:off x="10066150" y="2500005"/>
                <a:ext cx="1517515" cy="1517515"/>
              </a:xfrm>
              <a:prstGeom prst="ellipse">
                <a:avLst/>
              </a:prstGeom>
              <a:grpFill/>
              <a:ln w="1016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b="1" dirty="0">
                    <a:solidFill>
                      <a:schemeClr val="tx1"/>
                    </a:solidFill>
                  </a:rPr>
                  <a:t>Blood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D872E1-F64C-437D-9393-20EBAB84EF4A}"/>
                  </a:ext>
                </a:extLst>
              </p:cNvPr>
              <p:cNvSpPr/>
              <p:nvPr/>
            </p:nvSpPr>
            <p:spPr>
              <a:xfrm>
                <a:off x="9770586" y="4304976"/>
                <a:ext cx="2108642" cy="147732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b="1" dirty="0"/>
                  <a:t>Decreased platelets</a:t>
                </a:r>
              </a:p>
              <a:p>
                <a:pPr algn="ctr"/>
                <a:r>
                  <a:rPr lang="en-CA" b="1" dirty="0"/>
                  <a:t>Increased INR</a:t>
                </a:r>
              </a:p>
              <a:p>
                <a:pPr algn="ctr"/>
                <a:r>
                  <a:rPr lang="en-CA" b="1" dirty="0"/>
                  <a:t>(without anticoagulation)</a:t>
                </a:r>
              </a:p>
            </p:txBody>
          </p:sp>
        </p:grpSp>
      </p:grpSp>
      <p:sp>
        <p:nvSpPr>
          <p:cNvPr id="22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 txBox="1">
            <a:spLocks/>
          </p:cNvSpPr>
          <p:nvPr/>
        </p:nvSpPr>
        <p:spPr>
          <a:xfrm>
            <a:off x="801182" y="9155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000" dirty="0">
                <a:solidFill>
                  <a:srgbClr val="008080"/>
                </a:solidFill>
              </a:rPr>
              <a:t>Multiple Organ Failure</a:t>
            </a:r>
          </a:p>
        </p:txBody>
      </p:sp>
    </p:spTree>
    <p:extLst>
      <p:ext uri="{BB962C8B-B14F-4D97-AF65-F5344CB8AC3E}">
        <p14:creationId xmlns:p14="http://schemas.microsoft.com/office/powerpoint/2010/main" val="155770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 OHT">
      <a:dk1>
        <a:sysClr val="windowText" lastClr="000000"/>
      </a:dk1>
      <a:lt1>
        <a:sysClr val="window" lastClr="FFFFFF"/>
      </a:lt1>
      <a:dk2>
        <a:srgbClr val="008080"/>
      </a:dk2>
      <a:lt2>
        <a:srgbClr val="FCD3D0"/>
      </a:lt2>
      <a:accent1>
        <a:srgbClr val="7BCED2"/>
      </a:accent1>
      <a:accent2>
        <a:srgbClr val="ED6571"/>
      </a:accent2>
      <a:accent3>
        <a:srgbClr val="F7A19A"/>
      </a:accent3>
      <a:accent4>
        <a:srgbClr val="FFD087"/>
      </a:accent4>
      <a:accent5>
        <a:srgbClr val="00CDC8"/>
      </a:accent5>
      <a:accent6>
        <a:srgbClr val="FFF2DD"/>
      </a:accent6>
      <a:hlink>
        <a:srgbClr val="7BCED2"/>
      </a:hlink>
      <a:folHlink>
        <a:srgbClr val="FFFFFF"/>
      </a:folHlink>
    </a:clrScheme>
    <a:fontScheme name="Cabin">
      <a:majorFont>
        <a:latin typeface="Cabin SemiBold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 OHT PPT" id="{A1CC9CDB-D9E1-4FE9-871C-3CDC026DE95D}" vid="{4D05AB09-350F-4329-BC25-929A718FE3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C353D719ACE4088A71C717C462501" ma:contentTypeVersion="11" ma:contentTypeDescription="Create a new document." ma:contentTypeScope="" ma:versionID="0c1c47ee101ddf5da88fdb1e64ff6198">
  <xsd:schema xmlns:xsd="http://www.w3.org/2001/XMLSchema" xmlns:xs="http://www.w3.org/2001/XMLSchema" xmlns:p="http://schemas.microsoft.com/office/2006/metadata/properties" xmlns:ns2="d2564e08-4429-4491-a8fb-7c7ef712df42" targetNamespace="http://schemas.microsoft.com/office/2006/metadata/properties" ma:root="true" ma:fieldsID="e07bfa8a803f50cf98c55ff4d9a24afc" ns2:_="">
    <xsd:import namespace="d2564e08-4429-4491-a8fb-7c7ef712d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64e08-4429-4491-a8fb-7c7ef712d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94B4AF-B740-4AF6-A5D5-A3B2F41DDB1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2564e08-4429-4491-a8fb-7c7ef712df4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FDA6D7-884F-4657-92F4-3743F53B33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470F90-7409-4C96-918F-6D5DCAF54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64e08-4429-4491-a8fb-7c7ef712d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8792</TotalTime>
  <Words>1062</Words>
  <Application>Microsoft Macintosh PowerPoint</Application>
  <PresentationFormat>Widescreen</PresentationFormat>
  <Paragraphs>158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Cabin</vt:lpstr>
      <vt:lpstr>Cabin SemiBold</vt:lpstr>
      <vt:lpstr>Calibri</vt:lpstr>
      <vt:lpstr>Times New Roman</vt:lpstr>
      <vt:lpstr>Office Theme</vt:lpstr>
      <vt:lpstr>Sepsis</vt:lpstr>
      <vt:lpstr>PowerPoint Presentation</vt:lpstr>
      <vt:lpstr>Who is at risk?</vt:lpstr>
      <vt:lpstr>PowerPoint Presentation</vt:lpstr>
      <vt:lpstr>Sepsis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Questions?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Ferro</dc:creator>
  <cp:lastModifiedBy>Wilhelm Wojcik</cp:lastModifiedBy>
  <cp:revision>54</cp:revision>
  <dcterms:created xsi:type="dcterms:W3CDTF">2021-10-09T18:58:54Z</dcterms:created>
  <dcterms:modified xsi:type="dcterms:W3CDTF">2022-07-05T20:36:13Z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0x0101007C9C353D719ACE4088A71C717C462501</vt:lpwstr>
  </property>
</Properties>
</file>