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8" r:id="rId5"/>
    <p:sldId id="260" r:id="rId6"/>
    <p:sldId id="259" r:id="rId7"/>
    <p:sldId id="279" r:id="rId8"/>
    <p:sldId id="280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1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ED2"/>
    <a:srgbClr val="ED6571"/>
    <a:srgbClr val="F7A19A"/>
    <a:srgbClr val="FFD087"/>
    <a:srgbClr val="008080"/>
    <a:srgbClr val="FFC76D"/>
    <a:srgbClr val="FF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18968-1D0C-C512-92F1-1A17CFC3CC48}" v="2" dt="2022-01-07T17:35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80907" autoAdjust="0"/>
  </p:normalViewPr>
  <p:slideViewPr>
    <p:cSldViewPr snapToGrid="0">
      <p:cViewPr varScale="1">
        <p:scale>
          <a:sx n="54" d="100"/>
          <a:sy n="54" d="100"/>
        </p:scale>
        <p:origin x="1061" y="53"/>
      </p:cViewPr>
      <p:guideLst/>
    </p:cSldViewPr>
  </p:slideViewPr>
  <p:outlineViewPr>
    <p:cViewPr>
      <p:scale>
        <a:sx n="33" d="100"/>
        <a:sy n="33" d="100"/>
      </p:scale>
      <p:origin x="0" y="-40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ykos" userId="S::maria.lykos@williamoslerhs.ca::0c99fcc7-116e-4d2c-87db-ab33d6dd9775" providerId="AD" clId="Web-{DC318968-1D0C-C512-92F1-1A17CFC3CC48}"/>
    <pc:docChg chg="modSld">
      <pc:chgData name="Maria Lykos" userId="S::maria.lykos@williamoslerhs.ca::0c99fcc7-116e-4d2c-87db-ab33d6dd9775" providerId="AD" clId="Web-{DC318968-1D0C-C512-92F1-1A17CFC3CC48}" dt="2022-01-07T17:35:58.039" v="1"/>
      <pc:docMkLst>
        <pc:docMk/>
      </pc:docMkLst>
      <pc:sldChg chg="addSp delSp">
        <pc:chgData name="Maria Lykos" userId="S::maria.lykos@williamoslerhs.ca::0c99fcc7-116e-4d2c-87db-ab33d6dd9775" providerId="AD" clId="Web-{DC318968-1D0C-C512-92F1-1A17CFC3CC48}" dt="2022-01-07T17:35:58.039" v="1"/>
        <pc:sldMkLst>
          <pc:docMk/>
          <pc:sldMk cId="2848839990" sldId="269"/>
        </pc:sldMkLst>
        <pc:spChg chg="add del">
          <ac:chgData name="Maria Lykos" userId="S::maria.lykos@williamoslerhs.ca::0c99fcc7-116e-4d2c-87db-ab33d6dd9775" providerId="AD" clId="Web-{DC318968-1D0C-C512-92F1-1A17CFC3CC48}" dt="2022-01-07T17:35:58.039" v="1"/>
          <ac:spMkLst>
            <pc:docMk/>
            <pc:sldMk cId="2848839990" sldId="269"/>
            <ac:spMk id="4" creationId="{D9428820-6739-46DE-B01A-AB44584EAF3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7229-7396-43BE-9BD8-6E172142A0F9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7B84-EE29-4408-9D5A-798FE72526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84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Seniors is less 1.7L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1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03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8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Hyaluronidase can be used to increase fluid absorption (150u per 1L). Decreases the viscosity of the connective tissue = increased diffusion of fluid for about 24-48hrs.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4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Hyaluronidase can be used to increase fluid absorption (150u per 1L). Decreases the viscosity of the connective tissue = increased diffusion of fluid for about 24-48hrs.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39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4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91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59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Cerebral edema – hypotonic,</a:t>
            </a:r>
            <a:r>
              <a:rPr lang="en-CA" baseline="0" dirty="0" smtClean="0"/>
              <a:t> cells swell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22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25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2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64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5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061720" y="4592079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" y="1729721"/>
            <a:ext cx="10584976" cy="255675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2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5696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49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2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98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ED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3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8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FD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" y="6024261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8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108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08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08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2B9D81F8-54A7-47FE-A500-FF8F327CD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2564"/>
            <a:ext cx="10515600" cy="56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CA" dirty="0"/>
              <a:t>Team Members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76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76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576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1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108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108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108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5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288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6576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576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576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</p:spTree>
    <p:extLst>
      <p:ext uri="{BB962C8B-B14F-4D97-AF65-F5344CB8AC3E}">
        <p14:creationId xmlns:p14="http://schemas.microsoft.com/office/powerpoint/2010/main" val="242708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950720"/>
            <a:ext cx="11495723" cy="295735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a quote here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440" y="5110480"/>
            <a:ext cx="11495723" cy="758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 Attribution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43600"/>
            <a:ext cx="3036957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6" r="14479" b="28747"/>
          <a:stretch/>
        </p:blipFill>
        <p:spPr>
          <a:xfrm>
            <a:off x="10160" y="888408"/>
            <a:ext cx="2704177" cy="17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42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337" y="6097977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21/04/2023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80207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5704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305" y="226291"/>
            <a:ext cx="2355273" cy="5966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AA25B6C-D043-45A5-BF09-29B63B4CC2F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26100088"/>
              </p:ext>
            </p:extLst>
          </p:nvPr>
        </p:nvGraphicFramePr>
        <p:xfrm>
          <a:off x="4670425" y="524625"/>
          <a:ext cx="7158036" cy="5963520"/>
        </p:xfrm>
        <a:graphic>
          <a:graphicData uri="http://schemas.openxmlformats.org/drawingml/2006/table">
            <a:tbl>
              <a:tblPr firstRow="1" bandRow="1"/>
              <a:tblGrid>
                <a:gridCol w="3171248">
                  <a:extLst>
                    <a:ext uri="{9D8B030D-6E8A-4147-A177-3AD203B41FA5}">
                      <a16:colId xmlns:a16="http://schemas.microsoft.com/office/drawing/2014/main" val="2284215057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754782747"/>
                    </a:ext>
                  </a:extLst>
                </a:gridCol>
                <a:gridCol w="1977879">
                  <a:extLst>
                    <a:ext uri="{9D8B030D-6E8A-4147-A177-3AD203B41FA5}">
                      <a16:colId xmlns:a16="http://schemas.microsoft.com/office/drawing/2014/main" val="3159879147"/>
                    </a:ext>
                  </a:extLst>
                </a:gridCol>
              </a:tblGrid>
              <a:tr h="59635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Presenter 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83239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A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97595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B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5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1593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D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25501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850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F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2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G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7906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H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8360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I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159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 userDrawn="1"/>
        </p:nvSpPr>
        <p:spPr>
          <a:xfrm>
            <a:off x="189864" y="2067102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Nov</a:t>
            </a:r>
            <a:r>
              <a:rPr lang="en-US" sz="2000" baseline="0" dirty="0"/>
              <a:t> 1, 2021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89864" y="1127760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Title/Topic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432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solidFill>
          <a:srgbClr val="7BC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bg>
      <p:bgPr>
        <a:solidFill>
          <a:srgbClr val="ED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69539-B0DE-4518-B347-7833B33BC806}"/>
              </a:ext>
            </a:extLst>
          </p:cNvPr>
          <p:cNvGrpSpPr/>
          <p:nvPr userDrawn="1"/>
        </p:nvGrpSpPr>
        <p:grpSpPr>
          <a:xfrm>
            <a:off x="9297982" y="1950736"/>
            <a:ext cx="2043346" cy="2043680"/>
            <a:chOff x="9443371" y="2427146"/>
            <a:chExt cx="2003730" cy="20040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C7584D-7AD3-4C46-8E8D-D45F96F8B23F}"/>
                </a:ext>
              </a:extLst>
            </p:cNvPr>
            <p:cNvSpPr/>
            <p:nvPr/>
          </p:nvSpPr>
          <p:spPr>
            <a:xfrm>
              <a:off x="9443371" y="2427146"/>
              <a:ext cx="2003730" cy="20040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F94EFDA8-0F0B-4DE7-9B40-DDACA7887645}"/>
                </a:ext>
              </a:extLst>
            </p:cNvPr>
            <p:cNvSpPr/>
            <p:nvPr/>
          </p:nvSpPr>
          <p:spPr>
            <a:xfrm>
              <a:off x="950948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F5BBE-BD6F-425B-95CC-ECD2FD220610}"/>
              </a:ext>
            </a:extLst>
          </p:cNvPr>
          <p:cNvGrpSpPr/>
          <p:nvPr userDrawn="1"/>
        </p:nvGrpSpPr>
        <p:grpSpPr>
          <a:xfrm>
            <a:off x="7185157" y="1950842"/>
            <a:ext cx="2043110" cy="2043110"/>
            <a:chOff x="7371508" y="2427250"/>
            <a:chExt cx="2003499" cy="2003499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886BC77-2D7E-4AD3-BA90-F77431E32974}"/>
                </a:ext>
              </a:extLst>
            </p:cNvPr>
            <p:cNvSpPr/>
            <p:nvPr/>
          </p:nvSpPr>
          <p:spPr>
            <a:xfrm rot="2700000">
              <a:off x="737150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FC62F8CA-3C8E-4EB8-8580-C0BA3BE522D1}"/>
                </a:ext>
              </a:extLst>
            </p:cNvPr>
            <p:cNvSpPr/>
            <p:nvPr/>
          </p:nvSpPr>
          <p:spPr>
            <a:xfrm>
              <a:off x="7439640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86EF7-4AC1-43FC-95C6-EC567C56B79A}"/>
              </a:ext>
            </a:extLst>
          </p:cNvPr>
          <p:cNvGrpSpPr/>
          <p:nvPr userDrawn="1"/>
        </p:nvGrpSpPr>
        <p:grpSpPr>
          <a:xfrm>
            <a:off x="5074387" y="1950842"/>
            <a:ext cx="2043110" cy="2043110"/>
            <a:chOff x="5301661" y="2427250"/>
            <a:chExt cx="2003499" cy="2003499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6B5030AF-1020-4F9B-97FC-AF3BBD714033}"/>
                </a:ext>
              </a:extLst>
            </p:cNvPr>
            <p:cNvSpPr/>
            <p:nvPr/>
          </p:nvSpPr>
          <p:spPr>
            <a:xfrm rot="2700000">
              <a:off x="5301661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D86F5877-409D-4C89-B4AC-E79139479F0E}"/>
                </a:ext>
              </a:extLst>
            </p:cNvPr>
            <p:cNvSpPr/>
            <p:nvPr/>
          </p:nvSpPr>
          <p:spPr>
            <a:xfrm>
              <a:off x="536872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DD769-B7CB-48EA-8402-F4223401877F}"/>
              </a:ext>
            </a:extLst>
          </p:cNvPr>
          <p:cNvGrpSpPr/>
          <p:nvPr userDrawn="1"/>
        </p:nvGrpSpPr>
        <p:grpSpPr>
          <a:xfrm>
            <a:off x="2962530" y="1950842"/>
            <a:ext cx="2043110" cy="2043110"/>
            <a:chOff x="3230748" y="2427250"/>
            <a:chExt cx="2003499" cy="2003499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D60606A-B39C-4C3C-A742-9522D158476B}"/>
                </a:ext>
              </a:extLst>
            </p:cNvPr>
            <p:cNvSpPr/>
            <p:nvPr/>
          </p:nvSpPr>
          <p:spPr>
            <a:xfrm rot="2700000">
              <a:off x="323074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995884C6-79FA-4F34-ACA4-550ABDF1AFD1}"/>
                </a:ext>
              </a:extLst>
            </p:cNvPr>
            <p:cNvSpPr/>
            <p:nvPr/>
          </p:nvSpPr>
          <p:spPr>
            <a:xfrm>
              <a:off x="3297814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FDF8CF-3A6F-4E0B-BF4E-CC348D20BFE5}"/>
              </a:ext>
            </a:extLst>
          </p:cNvPr>
          <p:cNvGrpSpPr/>
          <p:nvPr userDrawn="1"/>
        </p:nvGrpSpPr>
        <p:grpSpPr>
          <a:xfrm>
            <a:off x="850673" y="1950842"/>
            <a:ext cx="2043110" cy="2043110"/>
            <a:chOff x="1159835" y="2427250"/>
            <a:chExt cx="2003499" cy="2003499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A10C59C-FFC5-4204-8F9D-1A7B1B051EEF}"/>
                </a:ext>
              </a:extLst>
            </p:cNvPr>
            <p:cNvSpPr/>
            <p:nvPr/>
          </p:nvSpPr>
          <p:spPr>
            <a:xfrm rot="2700000">
              <a:off x="1159835" y="2427250"/>
              <a:ext cx="2003499" cy="2003499"/>
            </a:xfrm>
            <a:prstGeom prst="teardrop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8F73F763-220B-4150-872C-2E7F585BC7FA}"/>
                </a:ext>
              </a:extLst>
            </p:cNvPr>
            <p:cNvSpPr/>
            <p:nvPr/>
          </p:nvSpPr>
          <p:spPr>
            <a:xfrm>
              <a:off x="1226901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786BD8F-9131-476D-897D-8C0F42D2E712}"/>
              </a:ext>
            </a:extLst>
          </p:cNvPr>
          <p:cNvSpPr/>
          <p:nvPr userDrawn="1"/>
        </p:nvSpPr>
        <p:spPr>
          <a:xfrm>
            <a:off x="1086377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1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1A72B-3EA1-46DE-8A2E-D5C0AB25417F}"/>
              </a:ext>
            </a:extLst>
          </p:cNvPr>
          <p:cNvSpPr/>
          <p:nvPr userDrawn="1"/>
        </p:nvSpPr>
        <p:spPr>
          <a:xfrm>
            <a:off x="3197691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2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FF8A4-8AF0-45E9-A5A8-7893B9745365}"/>
              </a:ext>
            </a:extLst>
          </p:cNvPr>
          <p:cNvSpPr/>
          <p:nvPr userDrawn="1"/>
        </p:nvSpPr>
        <p:spPr>
          <a:xfrm>
            <a:off x="5316773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3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54F51-FCF8-4025-A6F5-B5ECCCB190B8}"/>
              </a:ext>
            </a:extLst>
          </p:cNvPr>
          <p:cNvSpPr/>
          <p:nvPr userDrawn="1"/>
        </p:nvSpPr>
        <p:spPr>
          <a:xfrm>
            <a:off x="7420860" y="4260714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4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B54C06-81C1-41E3-B298-E6E8FD92192B}"/>
              </a:ext>
            </a:extLst>
          </p:cNvPr>
          <p:cNvSpPr/>
          <p:nvPr userDrawn="1"/>
        </p:nvSpPr>
        <p:spPr>
          <a:xfrm>
            <a:off x="9539942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5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1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8269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70038" y="277813"/>
            <a:ext cx="8996362" cy="550386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2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37CA23-1CFD-4F8B-9BB4-61D669F99D46}"/>
              </a:ext>
            </a:extLst>
          </p:cNvPr>
          <p:cNvCxnSpPr>
            <a:stCxn id="28" idx="6"/>
            <a:endCxn id="42" idx="2"/>
          </p:cNvCxnSpPr>
          <p:nvPr userDrawn="1"/>
        </p:nvCxnSpPr>
        <p:spPr>
          <a:xfrm flipV="1">
            <a:off x="2125850" y="3258763"/>
            <a:ext cx="7940300" cy="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7DD8E9-DD7A-420D-AE9B-1915CAF8996C}"/>
              </a:ext>
            </a:extLst>
          </p:cNvPr>
          <p:cNvGrpSpPr/>
          <p:nvPr userDrawn="1"/>
        </p:nvGrpSpPr>
        <p:grpSpPr>
          <a:xfrm>
            <a:off x="608335" y="2500009"/>
            <a:ext cx="1517515" cy="2164244"/>
            <a:chOff x="608335" y="2500009"/>
            <a:chExt cx="1517515" cy="2164244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3E1660-6672-4EDF-A3E1-0769D944A2C2}"/>
                </a:ext>
              </a:extLst>
            </p:cNvPr>
            <p:cNvSpPr/>
            <p:nvPr/>
          </p:nvSpPr>
          <p:spPr>
            <a:xfrm>
              <a:off x="849162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646993-C61C-4D86-8E60-751F5482E4BB}"/>
                </a:ext>
              </a:extLst>
            </p:cNvPr>
            <p:cNvSpPr/>
            <p:nvPr/>
          </p:nvSpPr>
          <p:spPr>
            <a:xfrm>
              <a:off x="608335" y="2500009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827E8-4EA3-4605-8725-796AA1D0A02F}"/>
              </a:ext>
            </a:extLst>
          </p:cNvPr>
          <p:cNvGrpSpPr/>
          <p:nvPr userDrawn="1"/>
        </p:nvGrpSpPr>
        <p:grpSpPr>
          <a:xfrm>
            <a:off x="2499898" y="2500008"/>
            <a:ext cx="1517515" cy="2164245"/>
            <a:chOff x="2499898" y="2500008"/>
            <a:chExt cx="1517515" cy="2164245"/>
          </a:xfrm>
          <a:solidFill>
            <a:schemeClr val="tx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87085B-87BB-4FB1-A2A5-127B9BF9CBC1}"/>
                </a:ext>
              </a:extLst>
            </p:cNvPr>
            <p:cNvSpPr/>
            <p:nvPr/>
          </p:nvSpPr>
          <p:spPr>
            <a:xfrm>
              <a:off x="2737520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086A17-2AC8-4F2C-BF99-6BACB0B5611D}"/>
                </a:ext>
              </a:extLst>
            </p:cNvPr>
            <p:cNvSpPr/>
            <p:nvPr/>
          </p:nvSpPr>
          <p:spPr>
            <a:xfrm>
              <a:off x="2499898" y="2500008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0D13BE-D101-4C59-ABF7-4F45067DDE5B}"/>
              </a:ext>
            </a:extLst>
          </p:cNvPr>
          <p:cNvGrpSpPr/>
          <p:nvPr userDrawn="1"/>
        </p:nvGrpSpPr>
        <p:grpSpPr>
          <a:xfrm>
            <a:off x="4391461" y="2500007"/>
            <a:ext cx="1517515" cy="2164246"/>
            <a:chOff x="4391461" y="2500007"/>
            <a:chExt cx="1517515" cy="2164246"/>
          </a:xfrm>
          <a:solidFill>
            <a:schemeClr val="tx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ABC37-72A6-4730-9F15-07E85B01EA6D}"/>
                </a:ext>
              </a:extLst>
            </p:cNvPr>
            <p:cNvSpPr/>
            <p:nvPr/>
          </p:nvSpPr>
          <p:spPr>
            <a:xfrm>
              <a:off x="4632289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A41751-C3D0-4A4A-9499-A5BE75B5017D}"/>
                </a:ext>
              </a:extLst>
            </p:cNvPr>
            <p:cNvSpPr/>
            <p:nvPr/>
          </p:nvSpPr>
          <p:spPr>
            <a:xfrm>
              <a:off x="4391461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F654B-D8B6-4BA3-BDEF-AE5C99CEDA29}"/>
              </a:ext>
            </a:extLst>
          </p:cNvPr>
          <p:cNvGrpSpPr/>
          <p:nvPr userDrawn="1"/>
        </p:nvGrpSpPr>
        <p:grpSpPr>
          <a:xfrm>
            <a:off x="6283024" y="2500007"/>
            <a:ext cx="1517515" cy="2164246"/>
            <a:chOff x="6283024" y="2500007"/>
            <a:chExt cx="1517515" cy="2164246"/>
          </a:xfrm>
          <a:solidFill>
            <a:schemeClr val="tx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ADA13E-2E5A-446C-BF76-5E8DC449775F}"/>
                </a:ext>
              </a:extLst>
            </p:cNvPr>
            <p:cNvSpPr/>
            <p:nvPr/>
          </p:nvSpPr>
          <p:spPr>
            <a:xfrm>
              <a:off x="6523851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039599-80AA-4F89-991E-893308D36CA3}"/>
                </a:ext>
              </a:extLst>
            </p:cNvPr>
            <p:cNvSpPr/>
            <p:nvPr/>
          </p:nvSpPr>
          <p:spPr>
            <a:xfrm>
              <a:off x="6283024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53969F-2DE1-4547-8D95-C6098CF0AAF0}"/>
              </a:ext>
            </a:extLst>
          </p:cNvPr>
          <p:cNvGrpSpPr/>
          <p:nvPr userDrawn="1"/>
        </p:nvGrpSpPr>
        <p:grpSpPr>
          <a:xfrm>
            <a:off x="8174587" y="2500006"/>
            <a:ext cx="1517515" cy="2164247"/>
            <a:chOff x="8174587" y="2500006"/>
            <a:chExt cx="1517515" cy="2164247"/>
          </a:xfrm>
          <a:solidFill>
            <a:schemeClr val="tx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FC2091-641A-433E-8164-9148BE60F542}"/>
                </a:ext>
              </a:extLst>
            </p:cNvPr>
            <p:cNvSpPr/>
            <p:nvPr/>
          </p:nvSpPr>
          <p:spPr>
            <a:xfrm>
              <a:off x="8415414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0629C-02C3-4499-BDBC-21B360F576A7}"/>
                </a:ext>
              </a:extLst>
            </p:cNvPr>
            <p:cNvSpPr/>
            <p:nvPr/>
          </p:nvSpPr>
          <p:spPr>
            <a:xfrm>
              <a:off x="8174587" y="2500006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D749E-E2B6-447D-BCAA-DD92F7E69E72}"/>
              </a:ext>
            </a:extLst>
          </p:cNvPr>
          <p:cNvGrpSpPr/>
          <p:nvPr userDrawn="1"/>
        </p:nvGrpSpPr>
        <p:grpSpPr>
          <a:xfrm>
            <a:off x="10066150" y="2500005"/>
            <a:ext cx="1517515" cy="2164248"/>
            <a:chOff x="10066150" y="2500005"/>
            <a:chExt cx="1517515" cy="2164248"/>
          </a:xfrm>
          <a:solidFill>
            <a:schemeClr val="tx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2A92C9-650E-4D06-8B5B-B90DDF409F8B}"/>
                </a:ext>
              </a:extLst>
            </p:cNvPr>
            <p:cNvSpPr/>
            <p:nvPr/>
          </p:nvSpPr>
          <p:spPr>
            <a:xfrm>
              <a:off x="10066150" y="2500005"/>
              <a:ext cx="1517515" cy="1517515"/>
            </a:xfrm>
            <a:prstGeom prst="ellipse">
              <a:avLst/>
            </a:prstGeom>
            <a:solidFill>
              <a:schemeClr val="tx1"/>
            </a:solidFill>
            <a:ln w="1016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In Progress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FD872E1-F64C-437D-9393-20EBAB84EF4A}"/>
                </a:ext>
              </a:extLst>
            </p:cNvPr>
            <p:cNvSpPr/>
            <p:nvPr/>
          </p:nvSpPr>
          <p:spPr>
            <a:xfrm>
              <a:off x="10282933" y="4294921"/>
              <a:ext cx="108395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44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220458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412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7" y="2865121"/>
            <a:ext cx="3911805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637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00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25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853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7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" y="6024039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1906955"/>
            <a:ext cx="106476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b="1" dirty="0">
                <a:latin typeface="+mn-lt"/>
              </a:rPr>
              <a:t>Vision:</a:t>
            </a:r>
            <a:r>
              <a:rPr lang="en-CA" sz="6600" b="1" baseline="0" dirty="0">
                <a:latin typeface="+mn-lt"/>
              </a:rPr>
              <a:t> </a:t>
            </a:r>
            <a:r>
              <a:rPr lang="en-CA" sz="6600" dirty="0"/>
              <a:t>People-first health</a:t>
            </a:r>
            <a:r>
              <a:rPr lang="en-CA" sz="6600" baseline="0" dirty="0"/>
              <a:t> </a:t>
            </a:r>
            <a:r>
              <a:rPr lang="en-CA" sz="6600" dirty="0"/>
              <a:t>with trust and compassion</a:t>
            </a:r>
            <a:r>
              <a:rPr lang="en-CA" sz="6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ED6571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2242235"/>
            <a:ext cx="1064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+mn-lt"/>
              </a:rPr>
              <a:t>Mission:</a:t>
            </a:r>
            <a:r>
              <a:rPr lang="en-CA" sz="6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6000" b="0" dirty="0">
                <a:solidFill>
                  <a:schemeClr val="bg1"/>
                </a:solidFill>
                <a:latin typeface="+mn-lt"/>
              </a:rPr>
              <a:t>Collaborative partners building a healthier community.</a:t>
            </a:r>
            <a:endParaRPr lang="en-CA" sz="60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accent6">
                <a:lumMod val="50000"/>
                <a:alpha val="80000"/>
              </a:schemeClr>
            </a:gs>
            <a:gs pos="50000">
              <a:srgbClr val="FFC76D"/>
            </a:gs>
            <a:gs pos="100000">
              <a:srgbClr val="FFBC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4000" y="1744395"/>
            <a:ext cx="11724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800" b="1" dirty="0">
                <a:latin typeface="+mn-lt"/>
              </a:rPr>
              <a:t>Values:</a:t>
            </a:r>
            <a:r>
              <a:rPr lang="en-CA" sz="6800" b="1" baseline="0" dirty="0">
                <a:latin typeface="+mn-lt"/>
              </a:rPr>
              <a:t> </a:t>
            </a:r>
            <a:r>
              <a:rPr lang="en-CA" sz="5400" b="0" dirty="0">
                <a:latin typeface="+mn-lt"/>
              </a:rPr>
              <a:t>Together we are </a:t>
            </a:r>
            <a:br>
              <a:rPr lang="en-CA" sz="5400" b="0" dirty="0">
                <a:latin typeface="+mn-lt"/>
              </a:rPr>
            </a:br>
            <a:r>
              <a:rPr lang="en-CA" sz="5400" b="0" dirty="0">
                <a:latin typeface="+mn-lt"/>
              </a:rPr>
              <a:t>Innovative, Compassionate,</a:t>
            </a:r>
          </a:p>
          <a:p>
            <a:pPr algn="ctr"/>
            <a:r>
              <a:rPr lang="en-CA" sz="5400" b="0" dirty="0">
                <a:latin typeface="+mn-lt"/>
              </a:rPr>
              <a:t>Accountable, Responsive and Equitable.</a:t>
            </a:r>
            <a:endParaRPr lang="en-CA" sz="5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4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74" r:id="rId4"/>
    <p:sldLayoutId id="2147483673" r:id="rId5"/>
    <p:sldLayoutId id="2147483650" r:id="rId6"/>
    <p:sldLayoutId id="2147483678" r:id="rId7"/>
    <p:sldLayoutId id="2147483679" r:id="rId8"/>
    <p:sldLayoutId id="2147483652" r:id="rId9"/>
    <p:sldLayoutId id="2147483675" r:id="rId10"/>
    <p:sldLayoutId id="2147483677" r:id="rId11"/>
    <p:sldLayoutId id="2147483683" r:id="rId12"/>
    <p:sldLayoutId id="2147483684" r:id="rId13"/>
    <p:sldLayoutId id="2147483685" r:id="rId14"/>
    <p:sldLayoutId id="2147483687" r:id="rId15"/>
    <p:sldLayoutId id="2147483688" r:id="rId16"/>
    <p:sldLayoutId id="2147483686" r:id="rId17"/>
    <p:sldLayoutId id="2147483680" r:id="rId18"/>
    <p:sldLayoutId id="2147483682" r:id="rId19"/>
    <p:sldLayoutId id="2147483676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66" r:id="rId26"/>
    <p:sldLayoutId id="2147483694" r:id="rId27"/>
    <p:sldLayoutId id="2147483668" r:id="rId28"/>
    <p:sldLayoutId id="2147483665" r:id="rId29"/>
    <p:sldLayoutId id="2147483681" r:id="rId30"/>
    <p:sldLayoutId id="2147483695" r:id="rId31"/>
    <p:sldLayoutId id="2147483696" r:id="rId32"/>
    <p:sldLayoutId id="2147483697" r:id="rId33"/>
    <p:sldLayoutId id="2147483698" r:id="rId34"/>
    <p:sldLayoutId id="214748369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l-calculators.co.uk/driprate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CqkQJ_XfI" TargetMode="External"/><Relationship Id="rId2" Type="http://schemas.openxmlformats.org/officeDocument/2006/relationships/hyperlink" Target="https://www.youtube.com/watch?v=Ear9D9yI6r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67" y="3108642"/>
            <a:ext cx="6519333" cy="1087755"/>
          </a:xfrm>
        </p:spPr>
        <p:txBody>
          <a:bodyPr/>
          <a:lstStyle/>
          <a:p>
            <a:r>
              <a:rPr lang="en-CA" sz="6300" dirty="0" smtClean="0"/>
              <a:t>Hypodermoclysis</a:t>
            </a:r>
            <a:endParaRPr lang="en-CA" sz="6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26" y="4313342"/>
            <a:ext cx="6869642" cy="430108"/>
          </a:xfrm>
        </p:spPr>
        <p:txBody>
          <a:bodyPr/>
          <a:lstStyle/>
          <a:p>
            <a:pPr algn="r"/>
            <a:r>
              <a:rPr lang="en-CA" dirty="0"/>
              <a:t>Nurse Practitioner Led Outreach Team (NLOT) – 2022 </a:t>
            </a:r>
          </a:p>
          <a:p>
            <a:pPr algn="r"/>
            <a:r>
              <a:rPr lang="en-CA" dirty="0"/>
              <a:t>William Osler Health System | Ontario Health Team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1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Disadvantages: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Only 3L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Limitation with respect to the type of fluid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Localized edema is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Possibility of local reactions</a:t>
            </a:r>
          </a:p>
        </p:txBody>
      </p:sp>
    </p:spTree>
    <p:extLst>
      <p:ext uri="{BB962C8B-B14F-4D97-AF65-F5344CB8AC3E}">
        <p14:creationId xmlns:p14="http://schemas.microsoft.com/office/powerpoint/2010/main" val="249395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Contraindications: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NOT indicated when large and/or rapid amounts of fluids are needed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Severe congestive heart failure and/or pulmonary edema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Clotting/Bleeding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66529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Adverse Effects: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S</a:t>
            </a:r>
            <a:r>
              <a:rPr lang="en-CA" sz="2800" dirty="0" smtClean="0"/>
              <a:t>ubcutaneous edema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Fluid overload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Cellulitis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Puncture of blood vessels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Localized pain/discomfort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38257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8799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0" y="1725756"/>
            <a:ext cx="9920820" cy="4195944"/>
          </a:xfrm>
        </p:spPr>
        <p:txBody>
          <a:bodyPr/>
          <a:lstStyle/>
          <a:p>
            <a:r>
              <a:rPr lang="en-CA" sz="2800" dirty="0" smtClean="0"/>
              <a:t>Administration: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Continuous administration </a:t>
            </a:r>
            <a:r>
              <a:rPr lang="en-CA" sz="2800" dirty="0"/>
              <a:t>–</a:t>
            </a:r>
            <a:r>
              <a:rPr lang="en-CA" sz="2800" dirty="0" smtClean="0"/>
              <a:t> 1.5L/day per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Periodic bolus – 1L overnight, no faster than 1L in 2hr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Given by pump or gravity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Fluids: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Normal Saline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½ Normal Saline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2/3 + 1/3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KCL (small amt)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NO D5 or D10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  <p:pic>
        <p:nvPicPr>
          <p:cNvPr id="11270" name="Picture 6" descr="3,046 Saline Drip Stock Vector Illustration and Royalty Free Saline Drip 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14546" r="26519" b="12312"/>
          <a:stretch/>
        </p:blipFill>
        <p:spPr bwMode="auto">
          <a:xfrm>
            <a:off x="9804400" y="1539493"/>
            <a:ext cx="1913467" cy="29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3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8799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0" y="1725756"/>
            <a:ext cx="6130928" cy="4195944"/>
          </a:xfrm>
        </p:spPr>
        <p:txBody>
          <a:bodyPr/>
          <a:lstStyle/>
          <a:p>
            <a:r>
              <a:rPr lang="en-CA" sz="2800" dirty="0" smtClean="0"/>
              <a:t>Equipment: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Solution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Tube w/ drip container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21-27gauge butterfly needle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Skin prep and sterile occlusive 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Pump (optional)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  <p:pic>
        <p:nvPicPr>
          <p:cNvPr id="16386" name="Picture 2" descr="Infusion Start Up Kit For Hypodermoclysis &amp; Hydration « Medical 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8" y="2030556"/>
            <a:ext cx="4873625" cy="32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9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1" y="231835"/>
            <a:ext cx="10515600" cy="751839"/>
          </a:xfrm>
        </p:spPr>
        <p:txBody>
          <a:bodyPr/>
          <a:lstStyle/>
          <a:p>
            <a:r>
              <a:rPr lang="en-CA" sz="6000" dirty="0" smtClean="0"/>
              <a:t>Hypodermoclysis </a:t>
            </a:r>
            <a:endParaRPr lang="en-CA" sz="60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80553" y="1198523"/>
            <a:ext cx="11386857" cy="4063686"/>
          </a:xfrm>
        </p:spPr>
        <p:txBody>
          <a:bodyPr/>
          <a:lstStyle/>
          <a:p>
            <a:r>
              <a:rPr lang="en-CA" sz="2200" dirty="0" smtClean="0"/>
              <a:t>Technique: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Explain </a:t>
            </a:r>
            <a:r>
              <a:rPr lang="en-CA" altLang="en-US" sz="2200" dirty="0"/>
              <a:t>the procedure to </a:t>
            </a:r>
            <a:r>
              <a:rPr lang="en-CA" altLang="en-US" sz="2200" dirty="0" smtClean="0"/>
              <a:t>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Select </a:t>
            </a:r>
            <a:r>
              <a:rPr lang="en-CA" altLang="en-US" sz="2200" dirty="0"/>
              <a:t>infusion site </a:t>
            </a:r>
            <a:r>
              <a:rPr lang="en-CA" altLang="en-US" sz="2200" dirty="0" smtClean="0"/>
              <a:t>– 1 inch fat fold (abdomen/thigh/back/arms)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Wash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Prime </a:t>
            </a:r>
            <a:r>
              <a:rPr lang="en-CA" altLang="en-US" sz="2200" dirty="0"/>
              <a:t>the tubing with the </a:t>
            </a:r>
            <a:r>
              <a:rPr lang="en-CA" altLang="en-US" sz="2200" dirty="0" smtClean="0"/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Clean </a:t>
            </a:r>
            <a:r>
              <a:rPr lang="en-CA" altLang="en-US" sz="2200" dirty="0"/>
              <a:t>insertion site with skin </a:t>
            </a:r>
            <a:r>
              <a:rPr lang="en-CA" altLang="en-US" sz="2200" dirty="0" smtClean="0"/>
              <a:t>prep/alcohol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Insert </a:t>
            </a:r>
            <a:r>
              <a:rPr lang="en-CA" altLang="en-US" sz="2200" dirty="0"/>
              <a:t>needle </a:t>
            </a:r>
            <a:r>
              <a:rPr lang="en-CA" altLang="en-US" sz="2200" dirty="0" smtClean="0"/>
              <a:t>(bevel up) </a:t>
            </a:r>
            <a:r>
              <a:rPr lang="en-CA" altLang="en-US" sz="2200" dirty="0"/>
              <a:t>at 45-60 degree </a:t>
            </a:r>
            <a:r>
              <a:rPr lang="en-CA" altLang="en-US" sz="2200" dirty="0" smtClean="0"/>
              <a:t>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Secure </a:t>
            </a:r>
            <a:r>
              <a:rPr lang="en-CA" altLang="en-US" sz="2200" dirty="0"/>
              <a:t>needle and tubing with occlusive dressing, and date the </a:t>
            </a:r>
            <a:r>
              <a:rPr lang="en-CA" altLang="en-US" sz="2200" dirty="0" smtClean="0"/>
              <a:t>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Adjust </a:t>
            </a:r>
            <a:r>
              <a:rPr lang="en-CA" altLang="en-US" sz="2200" dirty="0"/>
              <a:t>fluid rate as </a:t>
            </a:r>
            <a:r>
              <a:rPr lang="en-CA" altLang="en-US" sz="2200" dirty="0" smtClean="0"/>
              <a:t>ordered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Document </a:t>
            </a:r>
            <a:r>
              <a:rPr lang="en-CA" altLang="en-US" sz="2200" dirty="0"/>
              <a:t>fluid infusion on medication </a:t>
            </a:r>
            <a:r>
              <a:rPr lang="en-CA" altLang="en-US" sz="2200" dirty="0" smtClean="0"/>
              <a:t>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Check </a:t>
            </a:r>
            <a:r>
              <a:rPr lang="en-CA" altLang="en-US" sz="2200" dirty="0"/>
              <a:t>patient after 30min-1hr for signs of edema or leakage, fluid overload, fluid infusion </a:t>
            </a:r>
            <a:r>
              <a:rPr lang="en-CA" altLang="en-US" sz="2200" dirty="0" smtClean="0"/>
              <a:t>rate</a:t>
            </a: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376551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42045"/>
            <a:ext cx="10515600" cy="972502"/>
          </a:xfrm>
        </p:spPr>
        <p:txBody>
          <a:bodyPr/>
          <a:lstStyle/>
          <a:p>
            <a:r>
              <a:rPr lang="en-CA" dirty="0" smtClean="0"/>
              <a:t>Clysis PEARL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800" dirty="0"/>
              <a:t>Drip rate </a:t>
            </a:r>
            <a:r>
              <a:rPr lang="en-CA" altLang="en-US" sz="2800" dirty="0" smtClean="0"/>
              <a:t>calculation: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800" dirty="0" smtClean="0"/>
              <a:t>Drip </a:t>
            </a:r>
            <a:r>
              <a:rPr lang="en-CA" altLang="en-US" sz="2800" dirty="0"/>
              <a:t>rate= </a:t>
            </a:r>
            <a:r>
              <a:rPr lang="en-CA" altLang="en-US" sz="2800" u="sng" dirty="0"/>
              <a:t>[</a:t>
            </a:r>
            <a:r>
              <a:rPr lang="en-CA" altLang="en-US" sz="2800" u="sng" dirty="0" smtClean="0"/>
              <a:t>volume </a:t>
            </a:r>
            <a:r>
              <a:rPr lang="en-CA" altLang="en-US" sz="2800" u="sng" dirty="0"/>
              <a:t>to be infused </a:t>
            </a:r>
            <a:r>
              <a:rPr lang="en-CA" altLang="en-US" sz="2800" u="sng" dirty="0" smtClean="0"/>
              <a:t>x </a:t>
            </a:r>
            <a:r>
              <a:rPr lang="en-CA" altLang="en-US" sz="2800" u="sng" dirty="0"/>
              <a:t>drop per ml (tubing)]</a:t>
            </a:r>
            <a:r>
              <a:rPr lang="en-CA" altLang="en-US" sz="2800" dirty="0"/>
              <a:t> </a:t>
            </a:r>
          </a:p>
          <a:p>
            <a:pPr lvl="1"/>
            <a:r>
              <a:rPr lang="en-CA" altLang="en-US" sz="2800" dirty="0">
                <a:solidFill>
                  <a:schemeClr val="tx1"/>
                </a:solidFill>
              </a:rPr>
              <a:t>			</a:t>
            </a:r>
            <a:r>
              <a:rPr lang="en-CA" altLang="en-US" sz="2800" dirty="0" smtClean="0">
                <a:solidFill>
                  <a:schemeClr val="tx1"/>
                </a:solidFill>
              </a:rPr>
              <a:t>infusion </a:t>
            </a:r>
            <a:r>
              <a:rPr lang="en-CA" altLang="en-US" sz="2800" dirty="0">
                <a:solidFill>
                  <a:schemeClr val="tx1"/>
                </a:solidFill>
              </a:rPr>
              <a:t>time (min</a:t>
            </a:r>
            <a:r>
              <a:rPr lang="en-CA" altLang="en-US" sz="2800" dirty="0" smtClean="0">
                <a:solidFill>
                  <a:schemeClr val="tx1"/>
                </a:solidFill>
              </a:rPr>
              <a:t>)</a:t>
            </a:r>
            <a:r>
              <a:rPr lang="en-CA" altLang="en-US" sz="2800" dirty="0" smtClean="0"/>
              <a:t> </a:t>
            </a:r>
          </a:p>
          <a:p>
            <a:pPr lvl="1"/>
            <a:endParaRPr lang="en-CA" altLang="en-US" sz="2800" dirty="0">
              <a:hlinkClick r:id="rId2"/>
            </a:endParaRPr>
          </a:p>
          <a:p>
            <a:pPr lvl="1"/>
            <a:endParaRPr lang="en-CA" altLang="en-US" sz="2800" dirty="0" smtClean="0">
              <a:hlinkClick r:id="rId2"/>
            </a:endParaRPr>
          </a:p>
          <a:p>
            <a:pPr algn="ctr"/>
            <a:r>
              <a:rPr lang="en-CA" altLang="en-US" sz="3200" dirty="0" smtClean="0">
                <a:hlinkClick r:id="rId2"/>
              </a:rPr>
              <a:t>http</a:t>
            </a:r>
            <a:r>
              <a:rPr lang="en-CA" altLang="en-US" sz="3200" dirty="0">
                <a:hlinkClick r:id="rId2"/>
              </a:rPr>
              <a:t>://www.medical-calculators.co.uk/driprate.html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7963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PEARLS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61291" y="1715295"/>
            <a:ext cx="6978842" cy="4351338"/>
          </a:xfrm>
        </p:spPr>
        <p:txBody>
          <a:bodyPr/>
          <a:lstStyle/>
          <a:p>
            <a:r>
              <a:rPr lang="en-CA" altLang="en-US" sz="2400" dirty="0">
                <a:latin typeface="Nunito Sans" charset="0"/>
              </a:rPr>
              <a:t>Check </a:t>
            </a:r>
            <a:r>
              <a:rPr lang="en-CA" altLang="en-US" dirty="0">
                <a:latin typeface="Nunito Sans" charset="0"/>
              </a:rPr>
              <a:t>dressing</a:t>
            </a:r>
            <a:r>
              <a:rPr lang="en-CA" altLang="en-US" sz="2400" dirty="0">
                <a:latin typeface="Nunito Sans" charset="0"/>
              </a:rPr>
              <a:t>, insertion site, cap, clips</a:t>
            </a:r>
          </a:p>
          <a:p>
            <a:r>
              <a:rPr lang="en-CA" altLang="en-US" sz="2400" dirty="0">
                <a:latin typeface="Nunito Sans" charset="0"/>
              </a:rPr>
              <a:t>PICC: </a:t>
            </a:r>
          </a:p>
          <a:p>
            <a:pPr lvl="1"/>
            <a:r>
              <a:rPr lang="en-CA" altLang="en-US" dirty="0">
                <a:latin typeface="Nunito Sans" charset="0"/>
              </a:rPr>
              <a:t> </a:t>
            </a:r>
            <a:r>
              <a:rPr lang="en-CA" altLang="en-US" dirty="0" smtClean="0">
                <a:latin typeface="Nunito Sans" charset="0"/>
              </a:rPr>
              <a:t>Heparinized</a:t>
            </a:r>
            <a:endParaRPr lang="en-CA" altLang="en-US" dirty="0">
              <a:latin typeface="Nunito Sans" charset="0"/>
            </a:endParaRPr>
          </a:p>
          <a:p>
            <a:pPr lvl="1"/>
            <a:r>
              <a:rPr lang="en-CA" altLang="en-US" dirty="0">
                <a:latin typeface="Nunito Sans" charset="0"/>
              </a:rPr>
              <a:t> If pulled out: pressure for bleeding, dressing, examine tip (? Intact)</a:t>
            </a:r>
          </a:p>
          <a:p>
            <a:pPr lvl="1"/>
            <a:r>
              <a:rPr lang="en-CA" altLang="en-US" dirty="0">
                <a:latin typeface="Nunito Sans" charset="0"/>
              </a:rPr>
              <a:t> Long term but </a:t>
            </a:r>
            <a:r>
              <a:rPr lang="en-CA" altLang="en-US" dirty="0" smtClean="0">
                <a:latin typeface="Nunito Sans" charset="0"/>
              </a:rPr>
              <a:t>NOT </a:t>
            </a:r>
            <a:r>
              <a:rPr lang="en-CA" altLang="en-US" dirty="0">
                <a:latin typeface="Nunito Sans" charset="0"/>
              </a:rPr>
              <a:t>life long</a:t>
            </a:r>
          </a:p>
          <a:p>
            <a:r>
              <a:rPr lang="en-CA" altLang="en-US" sz="2400" dirty="0">
                <a:latin typeface="Nunito Sans" charset="0"/>
              </a:rPr>
              <a:t>See Medical Pharmacies </a:t>
            </a:r>
            <a:r>
              <a:rPr lang="en-CA" altLang="en-US" sz="2400" b="1" dirty="0">
                <a:latin typeface="Nunito Sans" charset="0"/>
              </a:rPr>
              <a:t>Guidelines for               Hypodermoclysis</a:t>
            </a:r>
            <a:endParaRPr lang="en-CA" altLang="en-US" sz="2400" dirty="0">
              <a:latin typeface="Nunito Sans" charset="0"/>
            </a:endParaRPr>
          </a:p>
        </p:txBody>
      </p:sp>
      <p:graphicFrame>
        <p:nvGraphicFramePr>
          <p:cNvPr id="5530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16842"/>
              </p:ext>
            </p:extLst>
          </p:nvPr>
        </p:nvGraphicFramePr>
        <p:xfrm>
          <a:off x="8809903" y="2607470"/>
          <a:ext cx="2414588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Acrobat Document" r:id="rId3" imgW="4663253" imgH="6035040" progId="AcroExch.Document.2017">
                  <p:embed/>
                </p:oleObj>
              </mc:Choice>
              <mc:Fallback>
                <p:oleObj name="Acrobat Document" r:id="rId3" imgW="4663253" imgH="6035040" progId="AcroExch.Document.2017">
                  <p:embed/>
                  <p:pic>
                    <p:nvPicPr>
                      <p:cNvPr id="5530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903" y="2607470"/>
                        <a:ext cx="2414588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6831974" y="4844522"/>
            <a:ext cx="18002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2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Education Tool (Written)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817928"/>
            <a:ext cx="10515600" cy="4351338"/>
          </a:xfrm>
        </p:spPr>
        <p:txBody>
          <a:bodyPr/>
          <a:lstStyle/>
          <a:p>
            <a:r>
              <a:rPr lang="en-CA" altLang="en-US" dirty="0">
                <a:latin typeface="Nunito Sans" charset="0"/>
              </a:rPr>
              <a:t>Subcutaneous Hydration (Hypodermoclysis) Guideline</a:t>
            </a:r>
          </a:p>
          <a:p>
            <a:pPr lvl="1"/>
            <a:r>
              <a:rPr lang="en-CA" altLang="en-US" sz="2800" dirty="0">
                <a:latin typeface="Nunito Sans" charset="0"/>
              </a:rPr>
              <a:t> Section 4: Procedure</a:t>
            </a:r>
          </a:p>
          <a:p>
            <a:pPr lvl="1"/>
            <a:r>
              <a:rPr lang="en-CA" altLang="en-US" sz="2800" dirty="0">
                <a:latin typeface="Nunito Sans" charset="0"/>
              </a:rPr>
              <a:t> Section 5: Care and Maintenance	</a:t>
            </a:r>
          </a:p>
          <a:p>
            <a:endParaRPr lang="en-CA" altLang="en-US" dirty="0">
              <a:latin typeface="Nunito Sans" charset="0"/>
            </a:endParaRPr>
          </a:p>
        </p:txBody>
      </p:sp>
      <p:graphicFrame>
        <p:nvGraphicFramePr>
          <p:cNvPr id="563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46309"/>
              </p:ext>
            </p:extLst>
          </p:nvPr>
        </p:nvGraphicFramePr>
        <p:xfrm>
          <a:off x="8306712" y="2509284"/>
          <a:ext cx="2730408" cy="353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Acrobat Document" r:id="rId3" imgW="5829138" imgH="7543648" progId="AcroExch.Document.2017">
                  <p:embed/>
                </p:oleObj>
              </mc:Choice>
              <mc:Fallback>
                <p:oleObj name="Acrobat Document" r:id="rId3" imgW="5829138" imgH="7543648" progId="AcroExch.Document.2017">
                  <p:embed/>
                  <p:pic>
                    <p:nvPicPr>
                      <p:cNvPr id="563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712" y="2509284"/>
                        <a:ext cx="2730408" cy="3535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ent-Up Arrow 5"/>
          <p:cNvSpPr/>
          <p:nvPr/>
        </p:nvSpPr>
        <p:spPr>
          <a:xfrm rot="5400000">
            <a:off x="6724794" y="3863698"/>
            <a:ext cx="1547813" cy="827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2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Education Tool (Video)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half" idx="1"/>
          </p:nvPr>
        </p:nvSpPr>
        <p:spPr>
          <a:xfrm>
            <a:off x="945958" y="18348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>
                <a:latin typeface="Nunito Sans" charset="0"/>
              </a:rPr>
              <a:t>Hypodermoclysis Insertion and Care for Nurses</a:t>
            </a:r>
          </a:p>
          <a:p>
            <a:pPr marL="0" indent="0">
              <a:buNone/>
            </a:pPr>
            <a:r>
              <a:rPr lang="en-CA" altLang="en-US" dirty="0">
                <a:latin typeface="Nunito Sans" charset="0"/>
                <a:hlinkClick r:id="rId2"/>
              </a:rPr>
              <a:t>https://www.youtube.com/watch?v=Ear9D9yI6rI</a:t>
            </a:r>
            <a:r>
              <a:rPr lang="en-CA" altLang="en-US" dirty="0">
                <a:latin typeface="Nunito Sans" charset="0"/>
              </a:rPr>
              <a:t> </a:t>
            </a:r>
            <a:endParaRPr lang="en-CA" altLang="en-US" dirty="0" smtClean="0">
              <a:latin typeface="Nunito Sans" charset="0"/>
            </a:endParaRPr>
          </a:p>
          <a:p>
            <a:pPr marL="0" indent="0">
              <a:buNone/>
            </a:pPr>
            <a:endParaRPr lang="en-CA" altLang="en-US" dirty="0">
              <a:latin typeface="Nunito Sans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>
                <a:latin typeface="Nunito Sans" charset="0"/>
              </a:rPr>
              <a:t>Hypodermoclysis (HDC): How to Prime, Flush, </a:t>
            </a:r>
            <a:r>
              <a:rPr lang="en-CA" altLang="en-US" dirty="0" smtClean="0">
                <a:latin typeface="Nunito Sans" charset="0"/>
              </a:rPr>
              <a:t>Infuse </a:t>
            </a:r>
            <a:r>
              <a:rPr lang="en-CA" altLang="en-US" dirty="0" smtClean="0">
                <a:latin typeface="Nunito Sans" charset="0"/>
                <a:hlinkClick r:id="rId3"/>
              </a:rPr>
              <a:t>https</a:t>
            </a:r>
            <a:r>
              <a:rPr lang="en-CA" altLang="en-US" dirty="0">
                <a:latin typeface="Nunito Sans" charset="0"/>
                <a:hlinkClick r:id="rId3"/>
              </a:rPr>
              <a:t>://www.youtube.com/watch?v=rICqkQJ_XfI</a:t>
            </a:r>
            <a:r>
              <a:rPr lang="en-CA" altLang="en-US" dirty="0">
                <a:latin typeface="Nunito Sans" charset="0"/>
              </a:rPr>
              <a:t> </a:t>
            </a:r>
          </a:p>
          <a:p>
            <a:pPr marL="0" indent="0">
              <a:buNone/>
            </a:pPr>
            <a:r>
              <a:rPr lang="en-CA" altLang="en-US" dirty="0" smtClean="0">
                <a:latin typeface="Nunito Sans" charset="0"/>
              </a:rPr>
              <a:t> </a:t>
            </a:r>
            <a:endParaRPr lang="en-CA" altLang="en-US" dirty="0">
              <a:latin typeface="Nuni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Hydration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10515600" cy="4195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55-65% of body mass is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Water is essential for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Adults lose 2.5L per day through: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Perspiration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Breathing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Elimination 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Food and fluids ingested replace what the body loses</a:t>
            </a:r>
            <a:endParaRPr lang="en-CA" sz="2800" dirty="0"/>
          </a:p>
        </p:txBody>
      </p:sp>
      <p:pic>
        <p:nvPicPr>
          <p:cNvPr id="1026" name="Picture 2" descr="water droplet clipart | Free clip art, Clip art, Water drop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888548"/>
            <a:ext cx="2270629" cy="39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4800" dirty="0" smtClean="0"/>
              <a:t>Supplies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sz="2400" dirty="0">
                <a:latin typeface="Nunito Sans" charset="0"/>
              </a:rPr>
              <a:t>Suppliers: 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               </a:t>
            </a:r>
            <a:r>
              <a:rPr lang="en-CA" altLang="en-US" u="sng" dirty="0" smtClean="0">
                <a:latin typeface="Nunito Sans" charset="0"/>
              </a:rPr>
              <a:t>Calea</a:t>
            </a:r>
            <a:r>
              <a:rPr lang="en-CA" altLang="en-US" dirty="0">
                <a:latin typeface="Nunito Sans" charset="0"/>
              </a:rPr>
              <a:t>		         </a:t>
            </a:r>
            <a:r>
              <a:rPr lang="en-CA" altLang="en-US" dirty="0" smtClean="0">
                <a:latin typeface="Nunito Sans" charset="0"/>
              </a:rPr>
              <a:t>		</a:t>
            </a:r>
            <a:r>
              <a:rPr lang="en-CA" altLang="en-US" u="sng" dirty="0" smtClean="0">
                <a:latin typeface="Nunito Sans" charset="0"/>
              </a:rPr>
              <a:t>Ontario </a:t>
            </a:r>
            <a:r>
              <a:rPr lang="en-CA" altLang="en-US" u="sng" dirty="0">
                <a:latin typeface="Nunito Sans" charset="0"/>
              </a:rPr>
              <a:t>Medical Supply (OMS)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Supply List    </a:t>
            </a:r>
            <a:r>
              <a:rPr lang="en-CA" altLang="en-US" dirty="0" smtClean="0">
                <a:latin typeface="Nunito Sans" charset="0"/>
              </a:rPr>
              <a:t>	 </a:t>
            </a:r>
            <a:r>
              <a:rPr lang="en-CA" altLang="en-US" dirty="0">
                <a:latin typeface="Nunito Sans" charset="0"/>
              </a:rPr>
              <a:t>Prescription	            </a:t>
            </a:r>
            <a:r>
              <a:rPr lang="en-CA" altLang="en-US" dirty="0" smtClean="0">
                <a:latin typeface="Nunito Sans" charset="0"/>
              </a:rPr>
              <a:t>	 </a:t>
            </a:r>
            <a:r>
              <a:rPr lang="en-CA" altLang="en-US" dirty="0">
                <a:latin typeface="Nunito Sans" charset="0"/>
              </a:rPr>
              <a:t>Supply List 	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  </a:t>
            </a: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39891"/>
              </p:ext>
            </p:extLst>
          </p:nvPr>
        </p:nvGraphicFramePr>
        <p:xfrm>
          <a:off x="3360853" y="358905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Acrobat Document" r:id="rId3" imgW="5829138" imgH="7543648" progId="AcroExch.Document.2017">
                  <p:embed/>
                </p:oleObj>
              </mc:Choice>
              <mc:Fallback>
                <p:oleObj name="Acrobat Document" r:id="rId3" imgW="5829138" imgH="7543648" progId="AcroExch.Document.2017">
                  <p:embed/>
                  <p:pic>
                    <p:nvPicPr>
                      <p:cNvPr id="59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853" y="3589050"/>
                        <a:ext cx="2200275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69248"/>
              </p:ext>
            </p:extLst>
          </p:nvPr>
        </p:nvGraphicFramePr>
        <p:xfrm>
          <a:off x="6950532" y="3587463"/>
          <a:ext cx="21907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Acrobat Document" r:id="rId5" imgW="5829138" imgH="7543648" progId="AcroExch.Document.2017">
                  <p:embed/>
                </p:oleObj>
              </mc:Choice>
              <mc:Fallback>
                <p:oleObj name="Acrobat Document" r:id="rId5" imgW="5829138" imgH="7543648" progId="AcroExch.Document.2017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532" y="3587463"/>
                        <a:ext cx="219075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75460"/>
              </p:ext>
            </p:extLst>
          </p:nvPr>
        </p:nvGraphicFramePr>
        <p:xfrm>
          <a:off x="887079" y="3589050"/>
          <a:ext cx="225901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Acrobat Document" r:id="rId7" imgW="5829138" imgH="7543648" progId="AcroExch.Document.2017">
                  <p:embed/>
                </p:oleObj>
              </mc:Choice>
              <mc:Fallback>
                <p:oleObj name="Acrobat Document" r:id="rId7" imgW="5829138" imgH="7543648" progId="AcroExch.Document.2017">
                  <p:embed/>
                  <p:pic>
                    <p:nvPicPr>
                      <p:cNvPr id="593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79" y="3589050"/>
                        <a:ext cx="2259012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CA" altLang="en-US" sz="6000" dirty="0" smtClean="0"/>
              <a:t>References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8891" y="1473200"/>
            <a:ext cx="10515600" cy="511939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altLang="en-US" sz="1800" dirty="0">
              <a:latin typeface="Nunito Sans" charset="0"/>
            </a:endParaRPr>
          </a:p>
          <a:p>
            <a:r>
              <a:rPr lang="en-CA" altLang="en-US" sz="1800" dirty="0" err="1">
                <a:latin typeface="Nunito Sans" charset="0"/>
              </a:rPr>
              <a:t>Lybarger</a:t>
            </a:r>
            <a:r>
              <a:rPr lang="en-CA" altLang="en-US" sz="1800" dirty="0">
                <a:latin typeface="Nunito Sans" charset="0"/>
              </a:rPr>
              <a:t>, E. (2009). </a:t>
            </a:r>
            <a:r>
              <a:rPr lang="en-CA" altLang="en-US" sz="1800" i="1" dirty="0">
                <a:latin typeface="Nunito Sans" charset="0"/>
              </a:rPr>
              <a:t>Hypodermoclysis in the Home and Long-term Care Setting.</a:t>
            </a:r>
            <a:r>
              <a:rPr lang="en-CA" altLang="en-US" sz="1800" dirty="0">
                <a:latin typeface="Nunito Sans" charset="0"/>
              </a:rPr>
              <a:t> Journal of Infusion Nursing, 32(1): 40-44.</a:t>
            </a:r>
          </a:p>
          <a:p>
            <a:r>
              <a:rPr lang="en-CA" altLang="en-US" sz="1800" dirty="0">
                <a:latin typeface="Nunito Sans" charset="0"/>
              </a:rPr>
              <a:t>Remington, R., </a:t>
            </a:r>
            <a:r>
              <a:rPr lang="en-CA" altLang="en-US" sz="1800" dirty="0" err="1">
                <a:latin typeface="Nunito Sans" charset="0"/>
              </a:rPr>
              <a:t>Hultman</a:t>
            </a:r>
            <a:r>
              <a:rPr lang="en-CA" altLang="en-US" sz="1800" dirty="0">
                <a:latin typeface="Nunito Sans" charset="0"/>
              </a:rPr>
              <a:t>, T. (2007). </a:t>
            </a:r>
            <a:r>
              <a:rPr lang="en-CA" altLang="en-US" sz="1800" i="1" dirty="0">
                <a:latin typeface="Nunito Sans" charset="0"/>
              </a:rPr>
              <a:t>Hypodermoclysis to Treat Dehydration: A Review of the Evidence.</a:t>
            </a:r>
            <a:r>
              <a:rPr lang="en-CA" altLang="en-US" sz="1800" dirty="0">
                <a:latin typeface="Nunito Sans" charset="0"/>
              </a:rPr>
              <a:t> Journal of the American Geriatric Society, 55(12): 2051-2055.</a:t>
            </a:r>
          </a:p>
          <a:p>
            <a:r>
              <a:rPr lang="en-CA" altLang="en-US" sz="1800" dirty="0" err="1">
                <a:latin typeface="Nunito Sans" charset="0"/>
              </a:rPr>
              <a:t>Sasson</a:t>
            </a:r>
            <a:r>
              <a:rPr lang="en-CA" altLang="en-US" sz="1800" dirty="0">
                <a:latin typeface="Nunito Sans" charset="0"/>
              </a:rPr>
              <a:t>, M., &amp; </a:t>
            </a:r>
            <a:r>
              <a:rPr lang="en-CA" altLang="en-US" sz="1800" dirty="0" err="1">
                <a:latin typeface="Nunito Sans" charset="0"/>
              </a:rPr>
              <a:t>Shvartzman</a:t>
            </a:r>
            <a:r>
              <a:rPr lang="en-CA" altLang="en-US" sz="1800" dirty="0">
                <a:latin typeface="Nunito Sans" charset="0"/>
              </a:rPr>
              <a:t>, P. (2001, Nov). </a:t>
            </a:r>
            <a:r>
              <a:rPr lang="en-CA" altLang="en-US" sz="1800" i="1" dirty="0">
                <a:latin typeface="Nunito Sans" charset="0"/>
              </a:rPr>
              <a:t>Hypodermoclysis: An Alternative Infusion Technique</a:t>
            </a:r>
            <a:r>
              <a:rPr lang="en-CA" altLang="en-US" sz="1800" dirty="0">
                <a:latin typeface="Nunito Sans" charset="0"/>
              </a:rPr>
              <a:t>. American Family Physician,16(9):1575-1579. Obtained from http://www.aafp.org/afp/2001/1101/p1575.html on July 12, 2010</a:t>
            </a:r>
          </a:p>
          <a:p>
            <a:r>
              <a:rPr lang="en-CA" altLang="en-US" sz="1800" dirty="0" err="1">
                <a:latin typeface="Nunito Sans" charset="0"/>
              </a:rPr>
              <a:t>Schols</a:t>
            </a:r>
            <a:r>
              <a:rPr lang="en-CA" altLang="en-US" sz="1800" dirty="0">
                <a:latin typeface="Nunito Sans" charset="0"/>
              </a:rPr>
              <a:t>, J., </a:t>
            </a:r>
            <a:r>
              <a:rPr lang="en-CA" altLang="en-US" sz="1800" dirty="0" err="1">
                <a:latin typeface="Nunito Sans" charset="0"/>
              </a:rPr>
              <a:t>DeGroot</a:t>
            </a:r>
            <a:r>
              <a:rPr lang="en-CA" altLang="en-US" sz="1800" dirty="0">
                <a:latin typeface="Nunito Sans" charset="0"/>
              </a:rPr>
              <a:t>, C., </a:t>
            </a:r>
            <a:r>
              <a:rPr lang="en-CA" altLang="en-US" sz="1800" dirty="0" err="1">
                <a:latin typeface="Nunito Sans" charset="0"/>
              </a:rPr>
              <a:t>VanDer</a:t>
            </a:r>
            <a:r>
              <a:rPr lang="en-CA" altLang="en-US" sz="1800" dirty="0">
                <a:latin typeface="Nunito Sans" charset="0"/>
              </a:rPr>
              <a:t> </a:t>
            </a:r>
            <a:r>
              <a:rPr lang="en-CA" altLang="en-US" sz="1800" dirty="0" err="1">
                <a:latin typeface="Nunito Sans" charset="0"/>
              </a:rPr>
              <a:t>Cammen</a:t>
            </a:r>
            <a:r>
              <a:rPr lang="en-CA" altLang="en-US" sz="1800" dirty="0">
                <a:latin typeface="Nunito Sans" charset="0"/>
              </a:rPr>
              <a:t>, T., </a:t>
            </a:r>
            <a:r>
              <a:rPr lang="en-CA" altLang="en-US" sz="1800" dirty="0" err="1">
                <a:latin typeface="Nunito Sans" charset="0"/>
              </a:rPr>
              <a:t>Rikkert</a:t>
            </a:r>
            <a:r>
              <a:rPr lang="en-CA" altLang="en-US" sz="1800" dirty="0">
                <a:latin typeface="Nunito Sans" charset="0"/>
              </a:rPr>
              <a:t>, M. (2007). </a:t>
            </a:r>
            <a:r>
              <a:rPr lang="en-CA" altLang="en-US" sz="1800" i="1" dirty="0">
                <a:latin typeface="Nunito Sans" charset="0"/>
              </a:rPr>
              <a:t>Preventing and Treating Dehydration in the Elderly During Periods of Illness and Warm Weather.</a:t>
            </a:r>
            <a:r>
              <a:rPr lang="en-CA" altLang="en-US" sz="1800" dirty="0">
                <a:latin typeface="Nunito Sans" charset="0"/>
              </a:rPr>
              <a:t> Journal of Nutrition, Health &amp; Aging, 13(2): 150-157.</a:t>
            </a:r>
          </a:p>
          <a:p>
            <a:r>
              <a:rPr lang="en-CA" altLang="en-US" sz="1800" dirty="0">
                <a:latin typeface="Nunito Sans" charset="0"/>
              </a:rPr>
              <a:t>Thomas, D., Cote, T., </a:t>
            </a:r>
            <a:r>
              <a:rPr lang="en-CA" altLang="en-US" sz="1800" dirty="0" err="1">
                <a:latin typeface="Nunito Sans" charset="0"/>
              </a:rPr>
              <a:t>Lawhorne</a:t>
            </a:r>
            <a:r>
              <a:rPr lang="en-CA" altLang="en-US" sz="1800" dirty="0">
                <a:latin typeface="Nunito Sans" charset="0"/>
              </a:rPr>
              <a:t>, L., </a:t>
            </a:r>
            <a:r>
              <a:rPr lang="en-CA" altLang="en-US" sz="1800" dirty="0" err="1">
                <a:latin typeface="Nunito Sans" charset="0"/>
              </a:rPr>
              <a:t>Levenson</a:t>
            </a:r>
            <a:r>
              <a:rPr lang="en-CA" altLang="en-US" sz="1800" dirty="0">
                <a:latin typeface="Nunito Sans" charset="0"/>
              </a:rPr>
              <a:t>, S., Rubenstein, L., &amp; Smith, D. (2008). </a:t>
            </a:r>
            <a:r>
              <a:rPr lang="en-CA" altLang="en-US" sz="1800" i="1" dirty="0">
                <a:latin typeface="Nunito Sans" charset="0"/>
              </a:rPr>
              <a:t>Understanding Clinical Dehydration and Its Treatment. </a:t>
            </a:r>
            <a:r>
              <a:rPr lang="en-CA" altLang="en-US" sz="1800" dirty="0">
                <a:latin typeface="Nunito Sans" charset="0"/>
              </a:rPr>
              <a:t>Journal of the American Medical Directors Association, 9(5): 292-301.</a:t>
            </a:r>
          </a:p>
          <a:p>
            <a:endParaRPr lang="en-CA" altLang="en-US" sz="1800" i="1" dirty="0">
              <a:latin typeface="Nuni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1979" y="1987977"/>
            <a:ext cx="10515600" cy="4195944"/>
          </a:xfrm>
        </p:spPr>
        <p:txBody>
          <a:bodyPr/>
          <a:lstStyle/>
          <a:p>
            <a:r>
              <a:rPr lang="en-CA" sz="2800" dirty="0" smtClean="0"/>
              <a:t>Occurs with: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Loss of body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Water Loss and/or salt + water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Increased fluid loss + decreased fluid intake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Seniors are at a higher risk of dehydration due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Decline in total body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Alteration in water regulation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Decreased thirst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Decreased ability to respond to temperature changes</a:t>
            </a:r>
          </a:p>
        </p:txBody>
      </p:sp>
      <p:pic>
        <p:nvPicPr>
          <p:cNvPr id="6" name="Picture 8" descr="Healthy Hydration – Organic Muscle Fitness Supp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16" y="1056279"/>
            <a:ext cx="3994734" cy="21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9450" y="795857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18117" y="1790530"/>
            <a:ext cx="10515600" cy="4195944"/>
          </a:xfrm>
        </p:spPr>
        <p:txBody>
          <a:bodyPr/>
          <a:lstStyle/>
          <a:p>
            <a:r>
              <a:rPr lang="en-CA" sz="2800" dirty="0" smtClean="0"/>
              <a:t>Causes: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Vomiting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Malnutrition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Excessive perspiration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Increased Urination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800" dirty="0" smtClean="0"/>
              <a:t>Uncontrolled DM, Medications (Diuretics, Antihistamines), Alcohol)</a:t>
            </a:r>
          </a:p>
        </p:txBody>
      </p:sp>
      <p:pic>
        <p:nvPicPr>
          <p:cNvPr id="3078" name="Picture 6" descr="Are You Dehydrated? How Dehydration Affects Health | Naturally Sav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32" y="1516070"/>
            <a:ext cx="6576704" cy="36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Dehydration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5384800" y="202143"/>
            <a:ext cx="5977420" cy="4195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Symptoms: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Thirst, dry </a:t>
            </a:r>
            <a:r>
              <a:rPr lang="en-CA" dirty="0"/>
              <a:t>m</a:t>
            </a:r>
            <a:r>
              <a:rPr lang="en-CA" dirty="0" smtClean="0"/>
              <a:t>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Loss of appetite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Dry axilla, decreased perspiration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Dry mucous membranes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Sunken eyes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Dark urine, low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Fatigue/Weakness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Muscle cramps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Headaches, Dizziness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Nausea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Increased HR, RR and/or decreased B/P</a:t>
            </a:r>
            <a:endParaRPr lang="en-CA" dirty="0" smtClean="0">
              <a:sym typeface="Wingdings" panose="05000000000000000000" pitchFamily="2" charset="2"/>
            </a:endParaRPr>
          </a:p>
        </p:txBody>
      </p:sp>
      <p:pic>
        <p:nvPicPr>
          <p:cNvPr id="3076" name="Picture 4" descr="How can you tell you are Dehydrated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" y="967581"/>
            <a:ext cx="4756175" cy="47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7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85850" y="1920242"/>
            <a:ext cx="10515600" cy="4195944"/>
          </a:xfrm>
        </p:spPr>
        <p:txBody>
          <a:bodyPr/>
          <a:lstStyle/>
          <a:p>
            <a:r>
              <a:rPr lang="en-CA" sz="2800" dirty="0" smtClean="0"/>
              <a:t>Complications: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Kidney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Hypovolemic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Seizures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Cerebral edema (swelling of the brain)</a:t>
            </a:r>
            <a:endParaRPr lang="en-CA" sz="1800" dirty="0" smtClean="0"/>
          </a:p>
        </p:txBody>
      </p:sp>
      <p:pic>
        <p:nvPicPr>
          <p:cNvPr id="5130" name="Picture 10" descr="Sick Patient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55" y="1235409"/>
            <a:ext cx="5510095" cy="32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56676" y="1928956"/>
            <a:ext cx="5361058" cy="4195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Treatment</a:t>
            </a:r>
          </a:p>
          <a:p>
            <a:pPr marL="457200" indent="-457200"/>
            <a:r>
              <a:rPr lang="en-CA" dirty="0" smtClean="0"/>
              <a:t>Replace lost water and electrolytes</a:t>
            </a:r>
          </a:p>
          <a:p>
            <a:pPr marL="457200" indent="-457200"/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Prevention:</a:t>
            </a:r>
          </a:p>
          <a:p>
            <a:pPr marL="457200" indent="-457200"/>
            <a:r>
              <a:rPr lang="en-CA" dirty="0" smtClean="0"/>
              <a:t>Maintain fluid intake</a:t>
            </a:r>
          </a:p>
          <a:p>
            <a:pPr marL="457200" indent="-457200"/>
            <a:r>
              <a:rPr lang="en-CA" dirty="0" smtClean="0"/>
              <a:t>Prevent/Treat Illness</a:t>
            </a:r>
          </a:p>
          <a:p>
            <a:pPr marL="457200" indent="-457200"/>
            <a:r>
              <a:rPr lang="en-CA" dirty="0" smtClean="0"/>
              <a:t>Heat </a:t>
            </a:r>
          </a:p>
          <a:p>
            <a:endParaRPr lang="en-CA" dirty="0" smtClean="0"/>
          </a:p>
        </p:txBody>
      </p:sp>
      <p:pic>
        <p:nvPicPr>
          <p:cNvPr id="9" name="Picture 2" descr="Hydration matters | British Dietetic Association (BDA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3"/>
          <a:stretch/>
        </p:blipFill>
        <p:spPr bwMode="auto">
          <a:xfrm>
            <a:off x="6204243" y="880529"/>
            <a:ext cx="5107228" cy="41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133" y="6519446"/>
            <a:ext cx="5198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bg1">
                    <a:lumMod val="65000"/>
                  </a:schemeClr>
                </a:solidFill>
              </a:rPr>
              <a:t>https://www.bda.uk.com/resource/hydration-matters.html</a:t>
            </a:r>
          </a:p>
        </p:txBody>
      </p:sp>
    </p:spTree>
    <p:extLst>
      <p:ext uri="{BB962C8B-B14F-4D97-AF65-F5344CB8AC3E}">
        <p14:creationId xmlns:p14="http://schemas.microsoft.com/office/powerpoint/2010/main" val="377286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Subcutaneous administration of fluids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Slow rate of fluid update (1mL/min)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Up to 3L/day divided between two separate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Has been found to be AS efficacious as intravenous (IV) in some studies</a:t>
            </a:r>
          </a:p>
          <a:p>
            <a:endParaRPr lang="en-CA" sz="1100" dirty="0"/>
          </a:p>
          <a:p>
            <a:r>
              <a:rPr lang="en-CA" sz="2800" dirty="0" smtClean="0"/>
              <a:t>Indications: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Patients who are unable to take adequate fluid orally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Mild to moderate dehydration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6962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Low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More comfortable compared to 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Simple 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Administration is possible in nearly any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No risk of thrombophlebitis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No evidence of risk of septicaemia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Can be started/stopped at anytime without risk of clot formation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0222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OHT">
      <a:dk1>
        <a:sysClr val="windowText" lastClr="000000"/>
      </a:dk1>
      <a:lt1>
        <a:sysClr val="window" lastClr="FFFFFF"/>
      </a:lt1>
      <a:dk2>
        <a:srgbClr val="008080"/>
      </a:dk2>
      <a:lt2>
        <a:srgbClr val="FCD3D0"/>
      </a:lt2>
      <a:accent1>
        <a:srgbClr val="7BCED2"/>
      </a:accent1>
      <a:accent2>
        <a:srgbClr val="ED6571"/>
      </a:accent2>
      <a:accent3>
        <a:srgbClr val="F7A19A"/>
      </a:accent3>
      <a:accent4>
        <a:srgbClr val="FFD087"/>
      </a:accent4>
      <a:accent5>
        <a:srgbClr val="00CDC8"/>
      </a:accent5>
      <a:accent6>
        <a:srgbClr val="FFF2DD"/>
      </a:accent6>
      <a:hlink>
        <a:srgbClr val="7BCED2"/>
      </a:hlink>
      <a:folHlink>
        <a:srgbClr val="FFFFFF"/>
      </a:folHlink>
    </a:clrScheme>
    <a:fontScheme name="Cabin">
      <a:majorFont>
        <a:latin typeface="Cabin SemiBold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 OHT PPT" id="{A1CC9CDB-D9E1-4FE9-871C-3CDC026DE95D}" vid="{4D05AB09-350F-4329-BC25-929A718FE3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C353D719ACE4088A71C717C462501" ma:contentTypeVersion="11" ma:contentTypeDescription="Create a new document." ma:contentTypeScope="" ma:versionID="0c1c47ee101ddf5da88fdb1e64ff6198">
  <xsd:schema xmlns:xsd="http://www.w3.org/2001/XMLSchema" xmlns:xs="http://www.w3.org/2001/XMLSchema" xmlns:p="http://schemas.microsoft.com/office/2006/metadata/properties" xmlns:ns2="d2564e08-4429-4491-a8fb-7c7ef712df42" targetNamespace="http://schemas.microsoft.com/office/2006/metadata/properties" ma:root="true" ma:fieldsID="e07bfa8a803f50cf98c55ff4d9a24afc" ns2:_="">
    <xsd:import namespace="d2564e08-4429-4491-a8fb-7c7ef712d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64e08-4429-4491-a8fb-7c7ef712d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70F90-7409-4C96-918F-6D5DCAF5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64e08-4429-4491-a8fb-7c7ef712d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4B4AF-B740-4AF6-A5D5-A3B2F41DDB1B}">
  <ds:schemaRefs>
    <ds:schemaRef ds:uri="d2564e08-4429-4491-a8fb-7c7ef712df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FDA6D7-884F-4657-92F4-3743F53B3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8399</TotalTime>
  <Words>931</Words>
  <Application>Microsoft Office PowerPoint</Application>
  <PresentationFormat>Widescreen</PresentationFormat>
  <Paragraphs>182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Cabin</vt:lpstr>
      <vt:lpstr>Cabin SemiBold</vt:lpstr>
      <vt:lpstr>Calibri</vt:lpstr>
      <vt:lpstr>Nunito Sans</vt:lpstr>
      <vt:lpstr>Wingdings</vt:lpstr>
      <vt:lpstr>Office Theme</vt:lpstr>
      <vt:lpstr>Acrobat Document</vt:lpstr>
      <vt:lpstr>Hypodermoclysis</vt:lpstr>
      <vt:lpstr>Hydration</vt:lpstr>
      <vt:lpstr>Dehydration</vt:lpstr>
      <vt:lpstr>Dehydration</vt:lpstr>
      <vt:lpstr>Dehydration</vt:lpstr>
      <vt:lpstr>Dehydration</vt:lpstr>
      <vt:lpstr>Dehydration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Clysis PEARL</vt:lpstr>
      <vt:lpstr>PEARLS</vt:lpstr>
      <vt:lpstr>Education Tool (Written)</vt:lpstr>
      <vt:lpstr>Education Tool (Video)</vt:lpstr>
      <vt:lpstr>Supplies</vt:lpstr>
      <vt:lpstr>References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Ferro</dc:creator>
  <cp:lastModifiedBy>Kathleen De Castro</cp:lastModifiedBy>
  <cp:revision>54</cp:revision>
  <dcterms:created xsi:type="dcterms:W3CDTF">2021-10-09T18:58:54Z</dcterms:created>
  <dcterms:modified xsi:type="dcterms:W3CDTF">2023-04-21T18:10:37Z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0x0101007C9C353D719ACE4088A71C717C462501</vt:lpwstr>
  </property>
</Properties>
</file>