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2" r:id="rId5"/>
    <p:sldId id="269" r:id="rId6"/>
    <p:sldId id="270" r:id="rId7"/>
    <p:sldId id="262" r:id="rId8"/>
    <p:sldId id="271" r:id="rId9"/>
    <p:sldId id="263" r:id="rId10"/>
    <p:sldId id="264" r:id="rId11"/>
    <p:sldId id="265" r:id="rId12"/>
    <p:sldId id="268" r:id="rId13"/>
    <p:sldId id="266"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660"/>
  </p:normalViewPr>
  <p:slideViewPr>
    <p:cSldViewPr snapToGrid="0">
      <p:cViewPr varScale="1">
        <p:scale>
          <a:sx n="71" d="100"/>
          <a:sy n="71" d="100"/>
        </p:scale>
        <p:origin x="163"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AEA2878-74E6-4B6D-A2D9-B5BA31B45864}" type="datetimeFigureOut">
              <a:rPr lang="en-CA" smtClean="0"/>
              <a:t>06/12/2023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229772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EA2878-74E6-4B6D-A2D9-B5BA31B45864}" type="datetimeFigureOut">
              <a:rPr lang="en-CA" smtClean="0"/>
              <a:t>06/12/2023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246573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EA2878-74E6-4B6D-A2D9-B5BA31B45864}" type="datetimeFigureOut">
              <a:rPr lang="en-CA" smtClean="0"/>
              <a:t>06/12/2023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251564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5742071"/>
            <a:ext cx="1311333" cy="242798"/>
          </a:xfrm>
          <a:prstGeom prst="rect">
            <a:avLst/>
          </a:prstGeom>
        </p:spPr>
        <p:txBody>
          <a:bodyPr/>
          <a:lstStyle>
            <a:lvl1pPr>
              <a:defRPr sz="1600"/>
            </a:lvl1pPr>
          </a:lstStyle>
          <a:p>
            <a:fld id="{AA3A8FCC-1946-41AD-A22A-5B5B6C7CD5A7}" type="datetimeFigureOut">
              <a:rPr lang="en-CA" smtClean="0"/>
              <a:pPr/>
              <a:t>06/12/2023</a:t>
            </a:fld>
            <a:endParaRPr lang="en-CA" dirty="0"/>
          </a:p>
        </p:txBody>
      </p:sp>
      <p:sp>
        <p:nvSpPr>
          <p:cNvPr id="7" name="Subtitle 2"/>
          <p:cNvSpPr txBox="1">
            <a:spLocks/>
          </p:cNvSpPr>
          <p:nvPr userDrawn="1"/>
        </p:nvSpPr>
        <p:spPr>
          <a:xfrm>
            <a:off x="1087120" y="3303478"/>
            <a:ext cx="10779760" cy="646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i="0" kern="1200" dirty="0">
                <a:solidFill>
                  <a:schemeClr val="tx1"/>
                </a:solidFill>
                <a:effectLst/>
                <a:latin typeface="+mn-lt"/>
                <a:ea typeface="+mn-ea"/>
                <a:cs typeface="+mn-cs"/>
              </a:rPr>
              <a:t>SERVING BRAMPTON, NORTH ETOBICOKE, WEST WOODBRIDGE, MALTON AND BRAMALEA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863" y="1017992"/>
            <a:ext cx="7976113" cy="1926598"/>
          </a:xfrm>
          <a:prstGeom prst="rect">
            <a:avLst/>
          </a:prstGeom>
        </p:spPr>
      </p:pic>
      <p:grpSp>
        <p:nvGrpSpPr>
          <p:cNvPr id="9" name="Group 8"/>
          <p:cNvGrpSpPr/>
          <p:nvPr userDrawn="1"/>
        </p:nvGrpSpPr>
        <p:grpSpPr>
          <a:xfrm>
            <a:off x="0" y="3762"/>
            <a:ext cx="12192000" cy="595706"/>
            <a:chOff x="0" y="3762"/>
            <a:chExt cx="12192000" cy="595706"/>
          </a:xfrm>
        </p:grpSpPr>
        <p:sp>
          <p:nvSpPr>
            <p:cNvPr id="10" name="Rectangle 9"/>
            <p:cNvSpPr/>
            <p:nvPr/>
          </p:nvSpPr>
          <p:spPr>
            <a:xfrm>
              <a:off x="0" y="3762"/>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0" y="120599"/>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244662"/>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36872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0" y="479488"/>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 Placeholder 2"/>
          <p:cNvSpPr>
            <a:spLocks noGrp="1"/>
          </p:cNvSpPr>
          <p:nvPr>
            <p:ph type="body" sz="quarter" idx="11" hasCustomPrompt="1"/>
          </p:nvPr>
        </p:nvSpPr>
        <p:spPr>
          <a:xfrm>
            <a:off x="1219200" y="4187924"/>
            <a:ext cx="10372725" cy="1431925"/>
          </a:xfrm>
          <a:prstGeom prst="rect">
            <a:avLst/>
          </a:prstGeom>
        </p:spPr>
        <p:txBody>
          <a:bodyPr>
            <a:noAutofit/>
          </a:bodyPr>
          <a:lstStyle>
            <a:lvl1pPr marL="0" indent="0">
              <a:buNone/>
              <a:defRPr sz="4000" b="1">
                <a:solidFill>
                  <a:srgbClr val="008080"/>
                </a:solidFill>
              </a:defRPr>
            </a:lvl1pPr>
            <a:lvl2pPr>
              <a:defRPr sz="4000" b="1">
                <a:solidFill>
                  <a:srgbClr val="008080"/>
                </a:solidFill>
              </a:defRPr>
            </a:lvl2pPr>
            <a:lvl3pPr>
              <a:defRPr sz="4000" b="1">
                <a:solidFill>
                  <a:srgbClr val="008080"/>
                </a:solidFill>
              </a:defRPr>
            </a:lvl3pPr>
            <a:lvl4pPr>
              <a:defRPr sz="4000" b="1">
                <a:solidFill>
                  <a:srgbClr val="008080"/>
                </a:solidFill>
              </a:defRPr>
            </a:lvl4pPr>
            <a:lvl5pPr>
              <a:defRPr sz="4000" b="1">
                <a:solidFill>
                  <a:srgbClr val="008080"/>
                </a:solidFill>
              </a:defRPr>
            </a:lvl5pPr>
          </a:lstStyle>
          <a:p>
            <a:pPr lvl="0"/>
            <a:r>
              <a:rPr lang="en-US" dirty="0"/>
              <a:t>Edit title text</a:t>
            </a:r>
          </a:p>
        </p:txBody>
      </p:sp>
    </p:spTree>
    <p:extLst>
      <p:ext uri="{BB962C8B-B14F-4D97-AF65-F5344CB8AC3E}">
        <p14:creationId xmlns:p14="http://schemas.microsoft.com/office/powerpoint/2010/main" val="23725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891" y="1082067"/>
            <a:ext cx="10515600" cy="751839"/>
          </a:xfrm>
          <a:prstGeom prst="rect">
            <a:avLst/>
          </a:prstGeom>
        </p:spPr>
        <p:txBody>
          <a:bodyPr/>
          <a:lstStyle>
            <a:lvl1pPr>
              <a:defRPr>
                <a:solidFill>
                  <a:srgbClr val="008080"/>
                </a:solidFill>
              </a:defRPr>
            </a:lvl1pPr>
          </a:lstStyle>
          <a:p>
            <a:r>
              <a:rPr lang="en-US" dirty="0"/>
              <a:t>Click to edit title</a:t>
            </a:r>
            <a:endParaRPr lang="en-CA" dirty="0"/>
          </a:p>
        </p:txBody>
      </p:sp>
      <p:sp>
        <p:nvSpPr>
          <p:cNvPr id="3" name="Content Placeholder 2"/>
          <p:cNvSpPr>
            <a:spLocks noGrp="1"/>
          </p:cNvSpPr>
          <p:nvPr>
            <p:ph sz="half" idx="1" hasCustomPrompt="1"/>
          </p:nvPr>
        </p:nvSpPr>
        <p:spPr>
          <a:xfrm>
            <a:off x="708891" y="2241261"/>
            <a:ext cx="10515600" cy="4063686"/>
          </a:xfrm>
          <a:prstGeom prst="rect">
            <a:avLst/>
          </a:prstGeo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6851" y="161637"/>
            <a:ext cx="2924053" cy="706293"/>
          </a:xfrm>
          <a:prstGeom prst="rect">
            <a:avLst/>
          </a:prstGeom>
        </p:spPr>
      </p:pic>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94886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36293" b="13798"/>
          <a:stretch/>
        </p:blipFill>
        <p:spPr>
          <a:xfrm>
            <a:off x="0" y="447041"/>
            <a:ext cx="5694728" cy="6410959"/>
          </a:xfrm>
          <a:prstGeom prst="rect">
            <a:avLst/>
          </a:prstGeom>
          <a:effectLst/>
        </p:spPr>
      </p:pic>
      <p:sp>
        <p:nvSpPr>
          <p:cNvPr id="2" name="Title 1"/>
          <p:cNvSpPr>
            <a:spLocks noGrp="1"/>
          </p:cNvSpPr>
          <p:nvPr>
            <p:ph type="title" hasCustomPrompt="1"/>
          </p:nvPr>
        </p:nvSpPr>
        <p:spPr>
          <a:xfrm>
            <a:off x="5923280" y="3108642"/>
            <a:ext cx="5861050" cy="1087755"/>
          </a:xfrm>
          <a:prstGeom prst="rect">
            <a:avLst/>
          </a:prstGeom>
        </p:spPr>
        <p:txBody>
          <a:bodyPr anchor="b"/>
          <a:lstStyle>
            <a:lvl1pPr>
              <a:defRPr sz="6000"/>
            </a:lvl1pPr>
          </a:lstStyle>
          <a:p>
            <a:r>
              <a:rPr lang="en-US" dirty="0"/>
              <a:t>Thank You!</a:t>
            </a:r>
            <a:endParaRPr lang="en-CA"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
        <p:nvSpPr>
          <p:cNvPr id="6" name="Subtitle 2">
            <a:extLst>
              <a:ext uri="{FF2B5EF4-FFF2-40B4-BE49-F238E27FC236}">
                <a16:creationId xmlns:a16="http://schemas.microsoft.com/office/drawing/2014/main" id="{8BAD90F4-FCC6-402C-A3E5-3CAB32AADE25}"/>
              </a:ext>
            </a:extLst>
          </p:cNvPr>
          <p:cNvSpPr>
            <a:spLocks noGrp="1"/>
          </p:cNvSpPr>
          <p:nvPr>
            <p:ph type="subTitle" idx="1" hasCustomPrompt="1"/>
          </p:nvPr>
        </p:nvSpPr>
        <p:spPr>
          <a:xfrm>
            <a:off x="5923280" y="4358639"/>
            <a:ext cx="5861051" cy="416561"/>
          </a:xfrm>
          <a:prstGeom prst="rect">
            <a:avLst/>
          </a:prstGeom>
        </p:spPr>
        <p:txBody>
          <a:bodyPr/>
          <a:lstStyle>
            <a:lvl1pPr marL="0" indent="0">
              <a:buNone/>
              <a:defRPr sz="2000">
                <a:solidFill>
                  <a:schemeClr val="tx2"/>
                </a:solidFill>
              </a:defRPr>
            </a:lvl1pPr>
          </a:lstStyle>
          <a:p>
            <a:pPr algn="l"/>
            <a:r>
              <a:rPr lang="en-CA" dirty="0"/>
              <a:t>Presented by: Name</a:t>
            </a:r>
          </a:p>
        </p:txBody>
      </p:sp>
    </p:spTree>
    <p:extLst>
      <p:ext uri="{BB962C8B-B14F-4D97-AF65-F5344CB8AC3E}">
        <p14:creationId xmlns:p14="http://schemas.microsoft.com/office/powerpoint/2010/main" val="163005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EA2878-74E6-4B6D-A2D9-B5BA31B45864}" type="datetimeFigureOut">
              <a:rPr lang="en-CA" smtClean="0"/>
              <a:t>06/12/2023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286606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EA2878-74E6-4B6D-A2D9-B5BA31B45864}" type="datetimeFigureOut">
              <a:rPr lang="en-CA" smtClean="0"/>
              <a:t>06/12/2023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139647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AEA2878-74E6-4B6D-A2D9-B5BA31B45864}" type="datetimeFigureOut">
              <a:rPr lang="en-CA" smtClean="0"/>
              <a:t>06/12/2023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137063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AEA2878-74E6-4B6D-A2D9-B5BA31B45864}" type="datetimeFigureOut">
              <a:rPr lang="en-CA" smtClean="0"/>
              <a:t>06/12/2023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253077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AEA2878-74E6-4B6D-A2D9-B5BA31B45864}" type="datetimeFigureOut">
              <a:rPr lang="en-CA" smtClean="0"/>
              <a:t>06/12/2023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76277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2878-74E6-4B6D-A2D9-B5BA31B45864}" type="datetimeFigureOut">
              <a:rPr lang="en-CA" smtClean="0"/>
              <a:t>06/12/2023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365950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EA2878-74E6-4B6D-A2D9-B5BA31B45864}" type="datetimeFigureOut">
              <a:rPr lang="en-CA" smtClean="0"/>
              <a:t>06/12/2023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192281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EA2878-74E6-4B6D-A2D9-B5BA31B45864}" type="datetimeFigureOut">
              <a:rPr lang="en-CA" smtClean="0"/>
              <a:t>06/12/2023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1429FA-0933-4874-90AF-BEACBBE656A0}" type="slidenum">
              <a:rPr lang="en-CA" smtClean="0"/>
              <a:t>‹#›</a:t>
            </a:fld>
            <a:endParaRPr lang="en-CA"/>
          </a:p>
        </p:txBody>
      </p:sp>
    </p:spTree>
    <p:extLst>
      <p:ext uri="{BB962C8B-B14F-4D97-AF65-F5344CB8AC3E}">
        <p14:creationId xmlns:p14="http://schemas.microsoft.com/office/powerpoint/2010/main" val="233320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2878-74E6-4B6D-A2D9-B5BA31B45864}" type="datetimeFigureOut">
              <a:rPr lang="en-CA" smtClean="0"/>
              <a:t>06/12/2023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429FA-0933-4874-90AF-BEACBBE656A0}" type="slidenum">
              <a:rPr lang="en-CA" smtClean="0"/>
              <a:t>‹#›</a:t>
            </a:fld>
            <a:endParaRPr lang="en-CA"/>
          </a:p>
        </p:txBody>
      </p:sp>
    </p:spTree>
    <p:extLst>
      <p:ext uri="{BB962C8B-B14F-4D97-AF65-F5344CB8AC3E}">
        <p14:creationId xmlns:p14="http://schemas.microsoft.com/office/powerpoint/2010/main" val="359398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n0_ES4FiGg" TargetMode="External"/><Relationship Id="rId2" Type="http://schemas.openxmlformats.org/officeDocument/2006/relationships/hyperlink" Target="https://www.youtube.com/watch?v=ahDslyecIgA"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29949" y="4387181"/>
            <a:ext cx="10372725" cy="1431925"/>
          </a:xfrm>
        </p:spPr>
        <p:txBody>
          <a:bodyPr/>
          <a:lstStyle/>
          <a:p>
            <a:pPr algn="ctr"/>
            <a:r>
              <a:rPr lang="en-CA" sz="2000" dirty="0"/>
              <a:t>Created by: </a:t>
            </a:r>
            <a:r>
              <a:rPr lang="en-CA" sz="2000" dirty="0" err="1"/>
              <a:t>Zankhana</a:t>
            </a:r>
            <a:r>
              <a:rPr lang="en-CA" sz="2000" dirty="0"/>
              <a:t> Patel, RN, MSN </a:t>
            </a:r>
          </a:p>
          <a:p>
            <a:pPr algn="ctr"/>
            <a:r>
              <a:rPr lang="en-CA" sz="2000" dirty="0"/>
              <a:t>William Osler-Nurse Practitioner Led Outreach Team (NLOT)</a:t>
            </a:r>
          </a:p>
          <a:p>
            <a:pPr algn="ctr"/>
            <a:r>
              <a:rPr lang="en-CA" sz="2000" dirty="0"/>
              <a:t>August 24, 2023</a:t>
            </a:r>
          </a:p>
        </p:txBody>
      </p:sp>
    </p:spTree>
    <p:extLst>
      <p:ext uri="{BB962C8B-B14F-4D97-AF65-F5344CB8AC3E}">
        <p14:creationId xmlns:p14="http://schemas.microsoft.com/office/powerpoint/2010/main" val="234713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824159"/>
            <a:ext cx="10515600" cy="751839"/>
          </a:xfrm>
        </p:spPr>
        <p:txBody>
          <a:bodyPr/>
          <a:lstStyle/>
          <a:p>
            <a:pPr algn="ctr"/>
            <a:r>
              <a:rPr lang="en-CA" b="1" dirty="0"/>
              <a:t>Initiation of Irrigation</a:t>
            </a:r>
          </a:p>
        </p:txBody>
      </p:sp>
      <p:sp>
        <p:nvSpPr>
          <p:cNvPr id="3" name="Content Placeholder 2"/>
          <p:cNvSpPr>
            <a:spLocks noGrp="1"/>
          </p:cNvSpPr>
          <p:nvPr>
            <p:ph sz="half" idx="1"/>
          </p:nvPr>
        </p:nvSpPr>
        <p:spPr>
          <a:xfrm>
            <a:off x="708891" y="1701999"/>
            <a:ext cx="10515600" cy="4063686"/>
          </a:xfrm>
        </p:spPr>
        <p:txBody>
          <a:bodyPr/>
          <a:lstStyle/>
          <a:p>
            <a:pPr>
              <a:buFont typeface="Courier New" panose="02070309020205020404" pitchFamily="49" charset="0"/>
              <a:buChar char="o"/>
            </a:pPr>
            <a:r>
              <a:rPr lang="en-CA" dirty="0"/>
              <a:t> </a:t>
            </a:r>
            <a:r>
              <a:rPr lang="en-CA" sz="3000" dirty="0"/>
              <a:t>Confirm order for CBI therapy via 3 way catheter</a:t>
            </a:r>
          </a:p>
          <a:p>
            <a:pPr>
              <a:buFont typeface="Courier New" panose="02070309020205020404" pitchFamily="49" charset="0"/>
              <a:buChar char="o"/>
            </a:pPr>
            <a:r>
              <a:rPr lang="en-CA" sz="3000" dirty="0"/>
              <a:t> Gather supplies</a:t>
            </a:r>
          </a:p>
          <a:p>
            <a:pPr>
              <a:buFont typeface="Courier New" panose="02070309020205020404" pitchFamily="49" charset="0"/>
              <a:buChar char="o"/>
            </a:pPr>
            <a:r>
              <a:rPr lang="en-CA" sz="3000" dirty="0"/>
              <a:t> Explain the procedure to the patient</a:t>
            </a:r>
          </a:p>
          <a:p>
            <a:pPr>
              <a:buFont typeface="Courier New" panose="02070309020205020404" pitchFamily="49" charset="0"/>
              <a:buChar char="o"/>
            </a:pPr>
            <a:r>
              <a:rPr lang="en-CA" sz="3000" dirty="0"/>
              <a:t> If no catheter present- insert 3-way catheter under aseptic technique</a:t>
            </a:r>
          </a:p>
          <a:p>
            <a:pPr>
              <a:buFont typeface="Courier New" panose="02070309020205020404" pitchFamily="49" charset="0"/>
              <a:buChar char="o"/>
            </a:pPr>
            <a:r>
              <a:rPr lang="en-CA" sz="3000" dirty="0"/>
              <a:t> Hang irrigation solution on IV pole 24-36 inches above the bladder to flow</a:t>
            </a:r>
          </a:p>
          <a:p>
            <a:pPr>
              <a:buFont typeface="Courier New" panose="02070309020205020404" pitchFamily="49" charset="0"/>
              <a:buChar char="o"/>
            </a:pPr>
            <a:endParaRPr lang="en-CA" dirty="0"/>
          </a:p>
        </p:txBody>
      </p:sp>
    </p:spTree>
    <p:extLst>
      <p:ext uri="{BB962C8B-B14F-4D97-AF65-F5344CB8AC3E}">
        <p14:creationId xmlns:p14="http://schemas.microsoft.com/office/powerpoint/2010/main" val="188887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646639"/>
            <a:ext cx="10515600" cy="751839"/>
          </a:xfrm>
        </p:spPr>
        <p:txBody>
          <a:bodyPr/>
          <a:lstStyle/>
          <a:p>
            <a:pPr algn="ctr"/>
            <a:r>
              <a:rPr lang="en-CA" b="1" dirty="0"/>
              <a:t>Initiation of Irrigation</a:t>
            </a:r>
            <a:endParaRPr lang="en-CA" dirty="0"/>
          </a:p>
        </p:txBody>
      </p:sp>
      <p:sp>
        <p:nvSpPr>
          <p:cNvPr id="3" name="Content Placeholder 2"/>
          <p:cNvSpPr>
            <a:spLocks noGrp="1"/>
          </p:cNvSpPr>
          <p:nvPr>
            <p:ph sz="half" idx="1"/>
          </p:nvPr>
        </p:nvSpPr>
        <p:spPr>
          <a:xfrm>
            <a:off x="708891" y="1398478"/>
            <a:ext cx="10515600" cy="4063686"/>
          </a:xfrm>
        </p:spPr>
        <p:txBody>
          <a:bodyPr>
            <a:normAutofit fontScale="92500" lnSpcReduction="20000"/>
          </a:bodyPr>
          <a:lstStyle/>
          <a:p>
            <a:endParaRPr lang="en-CA" dirty="0"/>
          </a:p>
          <a:p>
            <a:r>
              <a:rPr lang="en-CA" sz="3200" dirty="0">
                <a:solidFill>
                  <a:srgbClr val="C00000"/>
                </a:solidFill>
              </a:rPr>
              <a:t>Spike bag</a:t>
            </a:r>
            <a:r>
              <a:rPr lang="en-CA" sz="3200" dirty="0"/>
              <a:t>, prime tubing and close roller clamp keeping flexible tube in sterile sleeve </a:t>
            </a:r>
          </a:p>
          <a:p>
            <a:r>
              <a:rPr lang="en-CA" sz="3200" dirty="0"/>
              <a:t>Perform hand hygiene and don new gloves </a:t>
            </a:r>
          </a:p>
          <a:p>
            <a:r>
              <a:rPr lang="en-CA" sz="3200" dirty="0">
                <a:solidFill>
                  <a:srgbClr val="C00000"/>
                </a:solidFill>
              </a:rPr>
              <a:t>Insert catheter irrigation tubing into irrigation port </a:t>
            </a:r>
            <a:r>
              <a:rPr lang="en-CA" sz="3200" dirty="0"/>
              <a:t>of 3-way catheter </a:t>
            </a:r>
          </a:p>
          <a:p>
            <a:r>
              <a:rPr lang="en-CA" sz="3200" dirty="0">
                <a:solidFill>
                  <a:srgbClr val="C00000"/>
                </a:solidFill>
              </a:rPr>
              <a:t>Open roller clamp, regulate drip </a:t>
            </a:r>
            <a:r>
              <a:rPr lang="en-CA" sz="3200" dirty="0"/>
              <a:t>as per prescriber order. The irrigation should be free flowing to ensure the bladder remains clear of sediments and potential blood clots </a:t>
            </a:r>
          </a:p>
          <a:p>
            <a:r>
              <a:rPr lang="en-CA" sz="3200" dirty="0"/>
              <a:t>Remove gloves and perform hand hygiene </a:t>
            </a:r>
          </a:p>
          <a:p>
            <a:endParaRPr lang="en-CA" dirty="0"/>
          </a:p>
        </p:txBody>
      </p:sp>
    </p:spTree>
    <p:extLst>
      <p:ext uri="{BB962C8B-B14F-4D97-AF65-F5344CB8AC3E}">
        <p14:creationId xmlns:p14="http://schemas.microsoft.com/office/powerpoint/2010/main" val="157361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1343324"/>
            <a:ext cx="10515600" cy="751839"/>
          </a:xfrm>
        </p:spPr>
        <p:txBody>
          <a:bodyPr>
            <a:normAutofit fontScale="90000"/>
          </a:bodyPr>
          <a:lstStyle/>
          <a:p>
            <a:pPr algn="ctr"/>
            <a:r>
              <a:rPr lang="en-CA" b="1" dirty="0"/>
              <a:t>Continuous Bladder Irrigation Setup: Video</a:t>
            </a:r>
            <a:br>
              <a:rPr lang="en-CA" b="1" dirty="0"/>
            </a:br>
            <a:endParaRPr lang="en-CA" dirty="0"/>
          </a:p>
        </p:txBody>
      </p:sp>
      <p:sp>
        <p:nvSpPr>
          <p:cNvPr id="3" name="Content Placeholder 2"/>
          <p:cNvSpPr>
            <a:spLocks noGrp="1"/>
          </p:cNvSpPr>
          <p:nvPr>
            <p:ph sz="half" idx="1"/>
          </p:nvPr>
        </p:nvSpPr>
        <p:spPr/>
        <p:txBody>
          <a:bodyPr/>
          <a:lstStyle/>
          <a:p>
            <a:r>
              <a:rPr lang="en-CA" dirty="0">
                <a:hlinkClick r:id="rId2"/>
              </a:rPr>
              <a:t>Continuous Bladder Irrigation Setup – YouTube</a:t>
            </a:r>
            <a:endParaRPr lang="en-CA" dirty="0"/>
          </a:p>
          <a:p>
            <a:pPr marL="0" indent="0">
              <a:buNone/>
            </a:pPr>
            <a:endParaRPr lang="en-CA" dirty="0"/>
          </a:p>
          <a:p>
            <a:r>
              <a:rPr lang="en-CA" dirty="0">
                <a:hlinkClick r:id="rId3"/>
              </a:rPr>
              <a:t>Bladder Irrigation, </a:t>
            </a:r>
            <a:r>
              <a:rPr lang="en-CA" dirty="0" err="1">
                <a:hlinkClick r:id="rId3"/>
              </a:rPr>
              <a:t>continuous_Lippincott</a:t>
            </a:r>
            <a:r>
              <a:rPr lang="en-CA" dirty="0">
                <a:hlinkClick r:id="rId3"/>
              </a:rPr>
              <a:t> </a:t>
            </a:r>
            <a:r>
              <a:rPr lang="en-CA" dirty="0" err="1">
                <a:hlinkClick r:id="rId3"/>
              </a:rPr>
              <a:t>Procedures_Revised</a:t>
            </a:r>
            <a:r>
              <a:rPr lang="en-CA" dirty="0">
                <a:hlinkClick r:id="rId3"/>
              </a:rPr>
              <a:t>: November 20, 2020 - YouTube</a:t>
            </a:r>
            <a:endParaRPr lang="en-CA" dirty="0"/>
          </a:p>
          <a:p>
            <a:endParaRPr lang="en-CA" dirty="0"/>
          </a:p>
        </p:txBody>
      </p:sp>
    </p:spTree>
    <p:extLst>
      <p:ext uri="{BB962C8B-B14F-4D97-AF65-F5344CB8AC3E}">
        <p14:creationId xmlns:p14="http://schemas.microsoft.com/office/powerpoint/2010/main" val="187393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486981"/>
            <a:ext cx="10515600" cy="751839"/>
          </a:xfrm>
        </p:spPr>
        <p:txBody>
          <a:bodyPr/>
          <a:lstStyle/>
          <a:p>
            <a:pPr algn="ctr"/>
            <a:r>
              <a:rPr lang="en-CA" b="1" dirty="0"/>
              <a:t>CBI Monitoring</a:t>
            </a:r>
          </a:p>
        </p:txBody>
      </p:sp>
      <p:sp>
        <p:nvSpPr>
          <p:cNvPr id="3" name="Content Placeholder 2"/>
          <p:cNvSpPr>
            <a:spLocks noGrp="1"/>
          </p:cNvSpPr>
          <p:nvPr>
            <p:ph sz="half" idx="1"/>
          </p:nvPr>
        </p:nvSpPr>
        <p:spPr>
          <a:xfrm>
            <a:off x="708891" y="1427506"/>
            <a:ext cx="10515600" cy="4063686"/>
          </a:xfrm>
        </p:spPr>
        <p:txBody>
          <a:bodyPr>
            <a:normAutofit fontScale="85000" lnSpcReduction="20000"/>
          </a:bodyPr>
          <a:lstStyle/>
          <a:p>
            <a:endParaRPr lang="en-CA" dirty="0"/>
          </a:p>
          <a:p>
            <a:r>
              <a:rPr lang="en-CA" dirty="0"/>
              <a:t>Monitor the irrigation bag and collection bag as often as required. </a:t>
            </a:r>
          </a:p>
          <a:p>
            <a:r>
              <a:rPr lang="en-CA" dirty="0"/>
              <a:t>The collection bag should never exceed being 2/3 full as the contents of the drainage bag may backup into the bladder </a:t>
            </a:r>
          </a:p>
          <a:p>
            <a:r>
              <a:rPr lang="en-CA" dirty="0">
                <a:solidFill>
                  <a:srgbClr val="C00000"/>
                </a:solidFill>
              </a:rPr>
              <a:t>Never clamp or occlude</a:t>
            </a:r>
            <a:r>
              <a:rPr lang="en-CA" dirty="0"/>
              <a:t> the catheter of the drainage bag </a:t>
            </a:r>
          </a:p>
          <a:p>
            <a:r>
              <a:rPr lang="en-CA" dirty="0"/>
              <a:t>If it is ordered, </a:t>
            </a:r>
            <a:r>
              <a:rPr lang="en-CA" dirty="0">
                <a:solidFill>
                  <a:srgbClr val="C00000"/>
                </a:solidFill>
              </a:rPr>
              <a:t>irrigate the catheter manually as needed </a:t>
            </a:r>
            <a:r>
              <a:rPr lang="en-CA" dirty="0"/>
              <a:t>with sterile NS </a:t>
            </a:r>
          </a:p>
          <a:p>
            <a:r>
              <a:rPr lang="en-CA" dirty="0"/>
              <a:t>Notify surgeon if output is persistently sanguineous or if there are any problems with irrigation </a:t>
            </a:r>
          </a:p>
          <a:p>
            <a:r>
              <a:rPr lang="en-CA" dirty="0"/>
              <a:t>Although two irrigation bags are hung, ensure that </a:t>
            </a:r>
            <a:r>
              <a:rPr lang="en-CA" dirty="0">
                <a:solidFill>
                  <a:srgbClr val="C00000"/>
                </a:solidFill>
              </a:rPr>
              <a:t>one irrigation bag is infused at a time</a:t>
            </a:r>
            <a:r>
              <a:rPr lang="en-CA" dirty="0"/>
              <a:t>, with the other clamped. Replace empty bags as necessary </a:t>
            </a:r>
          </a:p>
          <a:p>
            <a:r>
              <a:rPr lang="en-CA" dirty="0"/>
              <a:t>Expect </a:t>
            </a:r>
            <a:r>
              <a:rPr lang="en-CA" dirty="0">
                <a:solidFill>
                  <a:srgbClr val="C00000"/>
                </a:solidFill>
              </a:rPr>
              <a:t>urine color </a:t>
            </a:r>
            <a:r>
              <a:rPr lang="en-CA" dirty="0"/>
              <a:t>to change from </a:t>
            </a:r>
            <a:r>
              <a:rPr lang="en-CA" dirty="0">
                <a:solidFill>
                  <a:srgbClr val="C00000"/>
                </a:solidFill>
              </a:rPr>
              <a:t>bright red blood to pink tinged </a:t>
            </a:r>
            <a:r>
              <a:rPr lang="en-CA" dirty="0"/>
              <a:t>urine with CBI</a:t>
            </a:r>
          </a:p>
          <a:p>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99583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555" y="3118167"/>
            <a:ext cx="5861050" cy="1087755"/>
          </a:xfrm>
        </p:spPr>
        <p:txBody>
          <a:bodyPr/>
          <a:lstStyle/>
          <a:p>
            <a:r>
              <a:rPr lang="en-CA" dirty="0">
                <a:solidFill>
                  <a:schemeClr val="tx2"/>
                </a:solidFill>
              </a:rPr>
              <a:t>Thank You!</a:t>
            </a:r>
          </a:p>
        </p:txBody>
      </p:sp>
    </p:spTree>
    <p:extLst>
      <p:ext uri="{BB962C8B-B14F-4D97-AF65-F5344CB8AC3E}">
        <p14:creationId xmlns:p14="http://schemas.microsoft.com/office/powerpoint/2010/main" val="94333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CA" sz="4400" dirty="0"/>
              <a:t>Continuous Bladder Irrigation (CBI)</a:t>
            </a:r>
          </a:p>
        </p:txBody>
      </p:sp>
    </p:spTree>
    <p:extLst>
      <p:ext uri="{BB962C8B-B14F-4D97-AF65-F5344CB8AC3E}">
        <p14:creationId xmlns:p14="http://schemas.microsoft.com/office/powerpoint/2010/main" val="211698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6342" y="729642"/>
            <a:ext cx="10515600" cy="75183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CA" b="1" dirty="0">
                <a:solidFill>
                  <a:schemeClr val="accent2">
                    <a:lumMod val="75000"/>
                  </a:schemeClr>
                </a:solidFill>
              </a:rPr>
              <a:t>Learning Objectives</a:t>
            </a:r>
          </a:p>
        </p:txBody>
      </p:sp>
      <p:sp>
        <p:nvSpPr>
          <p:cNvPr id="5" name="Text Placeholder 4"/>
          <p:cNvSpPr>
            <a:spLocks noGrp="1"/>
          </p:cNvSpPr>
          <p:nvPr>
            <p:ph type="body" idx="1"/>
          </p:nvPr>
        </p:nvSpPr>
        <p:spPr>
          <a:xfrm>
            <a:off x="726342" y="1764201"/>
            <a:ext cx="10515600" cy="1500187"/>
          </a:xfrm>
        </p:spPr>
        <p:txBody>
          <a:bodyPr>
            <a:noAutofit/>
          </a:bodyPr>
          <a:lstStyle/>
          <a:p>
            <a:pPr marL="342900" indent="-342900">
              <a:buFont typeface="Courier New" panose="02070309020205020404" pitchFamily="49" charset="0"/>
              <a:buChar char="o"/>
            </a:pPr>
            <a:r>
              <a:rPr lang="en-CA" sz="2800" dirty="0">
                <a:solidFill>
                  <a:schemeClr val="tx1"/>
                </a:solidFill>
              </a:rPr>
              <a:t>To explore about CBI procedure and it’s common indications</a:t>
            </a:r>
          </a:p>
          <a:p>
            <a:pPr marL="342900" indent="-342900">
              <a:buFont typeface="Courier New" panose="02070309020205020404" pitchFamily="49" charset="0"/>
              <a:buChar char="o"/>
            </a:pPr>
            <a:r>
              <a:rPr lang="en-CA" sz="2800" dirty="0">
                <a:solidFill>
                  <a:schemeClr val="tx1"/>
                </a:solidFill>
              </a:rPr>
              <a:t>To learn about required supplies and equipment for procedure</a:t>
            </a:r>
          </a:p>
          <a:p>
            <a:pPr marL="342900" indent="-342900">
              <a:buFont typeface="Courier New" panose="02070309020205020404" pitchFamily="49" charset="0"/>
              <a:buChar char="o"/>
            </a:pPr>
            <a:r>
              <a:rPr lang="en-CA" sz="2800" dirty="0">
                <a:solidFill>
                  <a:schemeClr val="tx1"/>
                </a:solidFill>
              </a:rPr>
              <a:t>To outline CBI documentation guidelines</a:t>
            </a:r>
          </a:p>
          <a:p>
            <a:pPr marL="342900" indent="-342900">
              <a:buFont typeface="Courier New" panose="02070309020205020404" pitchFamily="49" charset="0"/>
              <a:buChar char="o"/>
            </a:pPr>
            <a:r>
              <a:rPr lang="en-CA" sz="2800" dirty="0">
                <a:solidFill>
                  <a:schemeClr val="tx1"/>
                </a:solidFill>
              </a:rPr>
              <a:t>To discuss the initiation and monitoring guidelines for CBI</a:t>
            </a:r>
          </a:p>
          <a:p>
            <a:pPr marL="342900" indent="-342900">
              <a:buFont typeface="Courier New" panose="02070309020205020404" pitchFamily="49" charset="0"/>
              <a:buChar char="o"/>
            </a:pPr>
            <a:endParaRPr lang="en-CA" sz="2800" dirty="0">
              <a:solidFill>
                <a:schemeClr val="tx1"/>
              </a:solidFill>
            </a:endParaRPr>
          </a:p>
        </p:txBody>
      </p:sp>
    </p:spTree>
    <p:extLst>
      <p:ext uri="{BB962C8B-B14F-4D97-AF65-F5344CB8AC3E}">
        <p14:creationId xmlns:p14="http://schemas.microsoft.com/office/powerpoint/2010/main" val="186081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661153"/>
            <a:ext cx="10515600" cy="751839"/>
          </a:xfrm>
        </p:spPr>
        <p:txBody>
          <a:bodyPr/>
          <a:lstStyle/>
          <a:p>
            <a:pPr algn="ctr"/>
            <a:r>
              <a:rPr lang="en-CA" b="1" dirty="0"/>
              <a:t>What is CBI?</a:t>
            </a:r>
          </a:p>
        </p:txBody>
      </p:sp>
      <p:sp>
        <p:nvSpPr>
          <p:cNvPr id="3" name="Content Placeholder 2"/>
          <p:cNvSpPr>
            <a:spLocks noGrp="1"/>
          </p:cNvSpPr>
          <p:nvPr>
            <p:ph sz="half" idx="1"/>
          </p:nvPr>
        </p:nvSpPr>
        <p:spPr>
          <a:xfrm>
            <a:off x="708891" y="1660690"/>
            <a:ext cx="10515600" cy="4063686"/>
          </a:xfrm>
        </p:spPr>
        <p:txBody>
          <a:bodyPr/>
          <a:lstStyle/>
          <a:p>
            <a:r>
              <a:rPr lang="en-CA" dirty="0"/>
              <a:t>A procedure in which sterile fluid is </a:t>
            </a:r>
            <a:r>
              <a:rPr lang="en-CA" dirty="0">
                <a:solidFill>
                  <a:srgbClr val="0070C0"/>
                </a:solidFill>
              </a:rPr>
              <a:t>used to prevent clot retention by continuously irrigating the bladder </a:t>
            </a:r>
            <a:r>
              <a:rPr lang="en-CA" dirty="0"/>
              <a:t>via a three-way catheter</a:t>
            </a:r>
          </a:p>
          <a:p>
            <a:r>
              <a:rPr lang="en-CA" dirty="0"/>
              <a:t>3-way catheter allows fluid to flow into and out of the bladder continuously</a:t>
            </a:r>
          </a:p>
          <a:p>
            <a:r>
              <a:rPr lang="en-CA" dirty="0"/>
              <a:t>Recommended solution: </a:t>
            </a:r>
            <a:r>
              <a:rPr lang="en-CA" dirty="0">
                <a:solidFill>
                  <a:srgbClr val="0070C0"/>
                </a:solidFill>
              </a:rPr>
              <a:t>Sodium chloride 0.9% </a:t>
            </a:r>
            <a:r>
              <a:rPr lang="en-CA" dirty="0"/>
              <a:t>3000 mL bags</a:t>
            </a:r>
          </a:p>
          <a:p>
            <a:r>
              <a:rPr lang="en-CA" dirty="0">
                <a:solidFill>
                  <a:srgbClr val="0070C0"/>
                </a:solidFill>
              </a:rPr>
              <a:t>Sterile</a:t>
            </a:r>
            <a:r>
              <a:rPr lang="en-CA" dirty="0"/>
              <a:t> equipment and aseptic technique to be used</a:t>
            </a:r>
          </a:p>
        </p:txBody>
      </p:sp>
    </p:spTree>
    <p:extLst>
      <p:ext uri="{BB962C8B-B14F-4D97-AF65-F5344CB8AC3E}">
        <p14:creationId xmlns:p14="http://schemas.microsoft.com/office/powerpoint/2010/main" val="166226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661153"/>
            <a:ext cx="10515600" cy="751839"/>
          </a:xfrm>
        </p:spPr>
        <p:txBody>
          <a:bodyPr/>
          <a:lstStyle/>
          <a:p>
            <a:pPr algn="ctr"/>
            <a:r>
              <a:rPr lang="en-CA" b="1" dirty="0"/>
              <a:t>CBI: Indications</a:t>
            </a:r>
          </a:p>
        </p:txBody>
      </p:sp>
      <p:sp>
        <p:nvSpPr>
          <p:cNvPr id="3" name="Content Placeholder 2"/>
          <p:cNvSpPr>
            <a:spLocks noGrp="1"/>
          </p:cNvSpPr>
          <p:nvPr>
            <p:ph sz="half" idx="1"/>
          </p:nvPr>
        </p:nvSpPr>
        <p:spPr>
          <a:xfrm>
            <a:off x="708891" y="1950975"/>
            <a:ext cx="10515600" cy="4063686"/>
          </a:xfrm>
        </p:spPr>
        <p:txBody>
          <a:bodyPr/>
          <a:lstStyle/>
          <a:p>
            <a:r>
              <a:rPr lang="en-CA" dirty="0"/>
              <a:t>Post </a:t>
            </a:r>
            <a:r>
              <a:rPr lang="en-CA" dirty="0" err="1"/>
              <a:t>transuretheral</a:t>
            </a:r>
            <a:r>
              <a:rPr lang="en-CA" dirty="0"/>
              <a:t> resection of prostate (TURP) surgery </a:t>
            </a:r>
            <a:r>
              <a:rPr lang="en-CA" dirty="0">
                <a:sym typeface="Wingdings" panose="05000000000000000000" pitchFamily="2" charset="2"/>
              </a:rPr>
              <a:t> Prevents urinary tract obstruction</a:t>
            </a:r>
            <a:endParaRPr lang="en-CA" dirty="0"/>
          </a:p>
          <a:p>
            <a:r>
              <a:rPr lang="en-CA" dirty="0"/>
              <a:t>Frequent clots and blockage of urinary catheter due to clots</a:t>
            </a:r>
          </a:p>
          <a:p>
            <a:r>
              <a:rPr lang="en-CA" dirty="0"/>
              <a:t>Post bladder surgery</a:t>
            </a:r>
          </a:p>
          <a:p>
            <a:r>
              <a:rPr lang="en-CA" dirty="0"/>
              <a:t>To administer medication to the bladder (i.e. for bladder CA)</a:t>
            </a:r>
          </a:p>
          <a:p>
            <a:r>
              <a:rPr lang="en-CA" dirty="0"/>
              <a:t>To soothe an irritated, infected, or inflamed bladder lining</a:t>
            </a:r>
          </a:p>
        </p:txBody>
      </p:sp>
    </p:spTree>
    <p:extLst>
      <p:ext uri="{BB962C8B-B14F-4D97-AF65-F5344CB8AC3E}">
        <p14:creationId xmlns:p14="http://schemas.microsoft.com/office/powerpoint/2010/main" val="283795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80 Urinary Catheter Irrigation | Nurse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486" y="467873"/>
            <a:ext cx="6284685" cy="551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5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66" y="729642"/>
            <a:ext cx="10515600" cy="751839"/>
          </a:xfrm>
        </p:spPr>
        <p:txBody>
          <a:bodyPr/>
          <a:lstStyle/>
          <a:p>
            <a:pPr algn="ctr"/>
            <a:r>
              <a:rPr lang="en-CA" b="1" dirty="0"/>
              <a:t>CBI: Supplies and Equipment</a:t>
            </a:r>
            <a:endParaRPr lang="en-CA" b="1" dirty="0">
              <a:solidFill>
                <a:schemeClr val="accent2">
                  <a:lumMod val="75000"/>
                </a:schemeClr>
              </a:solidFill>
            </a:endParaRPr>
          </a:p>
        </p:txBody>
      </p:sp>
      <p:sp>
        <p:nvSpPr>
          <p:cNvPr id="3" name="Content Placeholder 2"/>
          <p:cNvSpPr>
            <a:spLocks noGrp="1"/>
          </p:cNvSpPr>
          <p:nvPr>
            <p:ph sz="half" idx="1"/>
          </p:nvPr>
        </p:nvSpPr>
        <p:spPr>
          <a:xfrm>
            <a:off x="746991" y="1907886"/>
            <a:ext cx="10515600" cy="4063686"/>
          </a:xfrm>
        </p:spPr>
        <p:txBody>
          <a:bodyPr/>
          <a:lstStyle/>
          <a:p>
            <a:pPr>
              <a:buFont typeface="Courier New" panose="02070309020205020404" pitchFamily="49" charset="0"/>
              <a:buChar char="o"/>
            </a:pPr>
            <a:r>
              <a:rPr lang="en-CA" dirty="0"/>
              <a:t> 10mL empty syringe</a:t>
            </a:r>
          </a:p>
          <a:p>
            <a:pPr>
              <a:buFont typeface="Courier New" panose="02070309020205020404" pitchFamily="49" charset="0"/>
              <a:buChar char="o"/>
            </a:pPr>
            <a:r>
              <a:rPr lang="en-CA" dirty="0"/>
              <a:t> Absorbent pad</a:t>
            </a:r>
          </a:p>
          <a:p>
            <a:pPr>
              <a:buFont typeface="Courier New" panose="02070309020205020404" pitchFamily="49" charset="0"/>
              <a:buChar char="o"/>
            </a:pPr>
            <a:r>
              <a:rPr lang="en-CA" dirty="0"/>
              <a:t> Clean gloves</a:t>
            </a:r>
          </a:p>
          <a:p>
            <a:pPr>
              <a:buFont typeface="Courier New" panose="02070309020205020404" pitchFamily="49" charset="0"/>
              <a:buChar char="o"/>
            </a:pPr>
            <a:r>
              <a:rPr lang="en-CA" dirty="0"/>
              <a:t> CBI irrigation tubing</a:t>
            </a:r>
          </a:p>
          <a:p>
            <a:pPr>
              <a:buFont typeface="Courier New" panose="02070309020205020404" pitchFamily="49" charset="0"/>
              <a:buChar char="o"/>
            </a:pPr>
            <a:r>
              <a:rPr lang="en-CA" dirty="0"/>
              <a:t> Irrigation bags (3000 mL NS)</a:t>
            </a:r>
          </a:p>
          <a:p>
            <a:pPr>
              <a:buFont typeface="Courier New" panose="02070309020205020404" pitchFamily="49" charset="0"/>
              <a:buChar char="o"/>
            </a:pPr>
            <a:r>
              <a:rPr lang="en-CA" dirty="0"/>
              <a:t> Large Urinary drainage bag (4000 mL)</a:t>
            </a:r>
          </a:p>
        </p:txBody>
      </p:sp>
      <p:pic>
        <p:nvPicPr>
          <p:cNvPr id="4" name="Picture 2" descr="See related image detail. China Y-Type Tur Bladder Irrigation Set (41004) - China Y-Type Tu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742" y="2096887"/>
            <a:ext cx="5036457" cy="368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ved] Which of the following is NOT a common solution used for bl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96457" y="182166"/>
            <a:ext cx="5965372" cy="588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3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66" y="729642"/>
            <a:ext cx="10515600" cy="751839"/>
          </a:xfrm>
        </p:spPr>
        <p:txBody>
          <a:bodyPr/>
          <a:lstStyle/>
          <a:p>
            <a:pPr algn="ctr"/>
            <a:r>
              <a:rPr lang="en-CA" b="1" dirty="0"/>
              <a:t>CBI: Documentation</a:t>
            </a:r>
            <a:endParaRPr lang="en-CA" b="1" dirty="0">
              <a:solidFill>
                <a:schemeClr val="accent2">
                  <a:lumMod val="75000"/>
                </a:schemeClr>
              </a:solidFill>
            </a:endParaRPr>
          </a:p>
        </p:txBody>
      </p:sp>
      <p:sp>
        <p:nvSpPr>
          <p:cNvPr id="3" name="Content Placeholder 2"/>
          <p:cNvSpPr>
            <a:spLocks noGrp="1"/>
          </p:cNvSpPr>
          <p:nvPr>
            <p:ph sz="half" idx="1"/>
          </p:nvPr>
        </p:nvSpPr>
        <p:spPr>
          <a:xfrm>
            <a:off x="746991" y="1907886"/>
            <a:ext cx="10515600" cy="4063686"/>
          </a:xfrm>
        </p:spPr>
        <p:txBody>
          <a:bodyPr>
            <a:normAutofit/>
          </a:bodyPr>
          <a:lstStyle/>
          <a:p>
            <a:pPr>
              <a:buFont typeface="Courier New" panose="02070309020205020404" pitchFamily="49" charset="0"/>
              <a:buChar char="o"/>
            </a:pPr>
            <a:r>
              <a:rPr lang="en-CA" dirty="0"/>
              <a:t> Assessment: GU </a:t>
            </a:r>
          </a:p>
          <a:p>
            <a:pPr>
              <a:buFont typeface="Courier New" panose="02070309020205020404" pitchFamily="49" charset="0"/>
              <a:buChar char="o"/>
            </a:pPr>
            <a:r>
              <a:rPr lang="en-CA" dirty="0"/>
              <a:t> Accurate intake and output is required </a:t>
            </a:r>
            <a:r>
              <a:rPr lang="en-CA" dirty="0">
                <a:solidFill>
                  <a:srgbClr val="0070C0"/>
                </a:solidFill>
              </a:rPr>
              <a:t>every 8 hours</a:t>
            </a:r>
            <a:r>
              <a:rPr lang="en-CA" dirty="0"/>
              <a:t>. </a:t>
            </a:r>
          </a:p>
          <a:p>
            <a:pPr>
              <a:buFont typeface="Courier New" panose="02070309020205020404" pitchFamily="49" charset="0"/>
              <a:buChar char="o"/>
            </a:pPr>
            <a:r>
              <a:rPr lang="en-CA" dirty="0"/>
              <a:t> To </a:t>
            </a:r>
            <a:r>
              <a:rPr lang="en-CA" dirty="0">
                <a:solidFill>
                  <a:srgbClr val="0070C0"/>
                </a:solidFill>
              </a:rPr>
              <a:t>calculate the true urine</a:t>
            </a:r>
            <a:r>
              <a:rPr lang="en-CA" dirty="0"/>
              <a:t>, </a:t>
            </a:r>
            <a:r>
              <a:rPr lang="en-CA" dirty="0">
                <a:solidFill>
                  <a:srgbClr val="0070C0"/>
                </a:solidFill>
              </a:rPr>
              <a:t>subtract the amount of irrigation solution infused from the total amount measured in the collection bag </a:t>
            </a:r>
            <a:r>
              <a:rPr lang="en-CA" dirty="0"/>
              <a:t>(i.e. at the end of shift, if the total amount collected in the drainage bag is 5000 mL and the amount of irrigation solution infused was 4000 mL, the true urine is 1000 mL). </a:t>
            </a:r>
          </a:p>
          <a:p>
            <a:pPr>
              <a:buFont typeface="Courier New" panose="02070309020205020404" pitchFamily="49" charset="0"/>
              <a:buChar char="o"/>
            </a:pPr>
            <a:r>
              <a:rPr lang="en-CA" dirty="0"/>
              <a:t> Must be </a:t>
            </a:r>
            <a:r>
              <a:rPr lang="en-CA" dirty="0">
                <a:solidFill>
                  <a:srgbClr val="0070C0"/>
                </a:solidFill>
              </a:rPr>
              <a:t>accurately reflected in the output </a:t>
            </a:r>
            <a:r>
              <a:rPr lang="en-CA" dirty="0"/>
              <a:t>intervention and CBI intervention </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635089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571</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Cabin</vt:lpstr>
      <vt:lpstr>Courier New</vt:lpstr>
      <vt:lpstr>Office Theme</vt:lpstr>
      <vt:lpstr>PowerPoint Presentation</vt:lpstr>
      <vt:lpstr>PowerPoint Presentation</vt:lpstr>
      <vt:lpstr>PowerPoint Presentation</vt:lpstr>
      <vt:lpstr>What is CBI?</vt:lpstr>
      <vt:lpstr>CBI: Indications</vt:lpstr>
      <vt:lpstr>PowerPoint Presentation</vt:lpstr>
      <vt:lpstr>CBI: Supplies and Equipment</vt:lpstr>
      <vt:lpstr>PowerPoint Presentation</vt:lpstr>
      <vt:lpstr>CBI: Documentation</vt:lpstr>
      <vt:lpstr>Initiation of Irrigation</vt:lpstr>
      <vt:lpstr>Initiation of Irrigation</vt:lpstr>
      <vt:lpstr>Continuous Bladder Irrigation Setup: Video </vt:lpstr>
      <vt:lpstr>CBI Monitoring</vt:lpstr>
      <vt:lpstr>Thank You!</vt:lpstr>
    </vt:vector>
  </TitlesOfParts>
  <Company>William Osler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Zankhanaben Patel</dc:creator>
  <cp:lastModifiedBy>Kathleen De Castro</cp:lastModifiedBy>
  <cp:revision>30</cp:revision>
  <dcterms:created xsi:type="dcterms:W3CDTF">2023-08-23T15:39:47Z</dcterms:created>
  <dcterms:modified xsi:type="dcterms:W3CDTF">2023-12-06T16:50:35Z</dcterms:modified>
</cp:coreProperties>
</file>