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98" r:id="rId6"/>
    <p:sldId id="259" r:id="rId7"/>
    <p:sldId id="297" r:id="rId8"/>
    <p:sldId id="299" r:id="rId9"/>
    <p:sldId id="304" r:id="rId10"/>
    <p:sldId id="309" r:id="rId11"/>
    <p:sldId id="305" r:id="rId12"/>
    <p:sldId id="300" r:id="rId13"/>
    <p:sldId id="303" r:id="rId14"/>
    <p:sldId id="302" r:id="rId15"/>
    <p:sldId id="310" r:id="rId16"/>
    <p:sldId id="306" r:id="rId17"/>
    <p:sldId id="307" r:id="rId18"/>
    <p:sldId id="308" r:id="rId19"/>
    <p:sldId id="311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D6571"/>
    <a:srgbClr val="F7A19A"/>
    <a:srgbClr val="7BCED2"/>
    <a:srgbClr val="FFD087"/>
    <a:srgbClr val="FFC76D"/>
    <a:srgbClr val="FFB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18968-1D0C-C512-92F1-1A17CFC3CC48}" v="2" dt="2022-01-07T17:35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ykos" userId="S::maria.lykos@williamoslerhs.ca::0c99fcc7-116e-4d2c-87db-ab33d6dd9775" providerId="AD" clId="Web-{DC318968-1D0C-C512-92F1-1A17CFC3CC48}"/>
    <pc:docChg chg="modSld">
      <pc:chgData name="Maria Lykos" userId="S::maria.lykos@williamoslerhs.ca::0c99fcc7-116e-4d2c-87db-ab33d6dd9775" providerId="AD" clId="Web-{DC318968-1D0C-C512-92F1-1A17CFC3CC48}" dt="2022-01-07T17:35:58.039" v="1"/>
      <pc:docMkLst>
        <pc:docMk/>
      </pc:docMkLst>
      <pc:sldChg chg="addSp delSp">
        <pc:chgData name="Maria Lykos" userId="S::maria.lykos@williamoslerhs.ca::0c99fcc7-116e-4d2c-87db-ab33d6dd9775" providerId="AD" clId="Web-{DC318968-1D0C-C512-92F1-1A17CFC3CC48}" dt="2022-01-07T17:35:58.039" v="1"/>
        <pc:sldMkLst>
          <pc:docMk/>
          <pc:sldMk cId="2848839990" sldId="269"/>
        </pc:sldMkLst>
        <pc:spChg chg="add del">
          <ac:chgData name="Maria Lykos" userId="S::maria.lykos@williamoslerhs.ca::0c99fcc7-116e-4d2c-87db-ab33d6dd9775" providerId="AD" clId="Web-{DC318968-1D0C-C512-92F1-1A17CFC3CC48}" dt="2022-01-07T17:35:58.039" v="1"/>
          <ac:spMkLst>
            <pc:docMk/>
            <pc:sldMk cId="2848839990" sldId="269"/>
            <ac:spMk id="4" creationId="{D9428820-6739-46DE-B01A-AB44584EAF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061720" y="4592079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2" y="1729721"/>
            <a:ext cx="10584976" cy="255675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8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26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5696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49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32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7B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698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ED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433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98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FD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" y="6024261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8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108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08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08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2B9D81F8-54A7-47FE-A500-FF8F327CD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2564"/>
            <a:ext cx="10515600" cy="56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CA" dirty="0"/>
              <a:t>Team Members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76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576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576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1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7108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7108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7108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5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3288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6576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576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576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</p:spTree>
    <p:extLst>
      <p:ext uri="{BB962C8B-B14F-4D97-AF65-F5344CB8AC3E}">
        <p14:creationId xmlns:p14="http://schemas.microsoft.com/office/powerpoint/2010/main" val="242708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950720"/>
            <a:ext cx="11495723" cy="295735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a quote here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5440" y="5110480"/>
            <a:ext cx="11495723" cy="758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- Attribution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43600"/>
            <a:ext cx="3036957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6216" r="14479" b="28747"/>
          <a:stretch/>
        </p:blipFill>
        <p:spPr>
          <a:xfrm>
            <a:off x="10160" y="888408"/>
            <a:ext cx="2704177" cy="17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42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337" y="6097977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06/12/2023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80207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5704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305" y="226291"/>
            <a:ext cx="2355273" cy="5966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AGENDA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AA25B6C-D043-45A5-BF09-29B63B4CC2F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26100088"/>
              </p:ext>
            </p:extLst>
          </p:nvPr>
        </p:nvGraphicFramePr>
        <p:xfrm>
          <a:off x="4670425" y="524625"/>
          <a:ext cx="7158036" cy="5963520"/>
        </p:xfrm>
        <a:graphic>
          <a:graphicData uri="http://schemas.openxmlformats.org/drawingml/2006/table">
            <a:tbl>
              <a:tblPr firstRow="1" bandRow="1"/>
              <a:tblGrid>
                <a:gridCol w="3171248">
                  <a:extLst>
                    <a:ext uri="{9D8B030D-6E8A-4147-A177-3AD203B41FA5}">
                      <a16:colId xmlns:a16="http://schemas.microsoft.com/office/drawing/2014/main" val="2284215057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754782747"/>
                    </a:ext>
                  </a:extLst>
                </a:gridCol>
                <a:gridCol w="1977879">
                  <a:extLst>
                    <a:ext uri="{9D8B030D-6E8A-4147-A177-3AD203B41FA5}">
                      <a16:colId xmlns:a16="http://schemas.microsoft.com/office/drawing/2014/main" val="3159879147"/>
                    </a:ext>
                  </a:extLst>
                </a:gridCol>
              </a:tblGrid>
              <a:tr h="59635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Presenter 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83239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A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97595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B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5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1593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D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25501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8508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F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2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G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7906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H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8360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I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1159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 userDrawn="1"/>
        </p:nvSpPr>
        <p:spPr>
          <a:xfrm>
            <a:off x="189864" y="2067102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Nov</a:t>
            </a:r>
            <a:r>
              <a:rPr lang="en-US" sz="2000" baseline="0" dirty="0"/>
              <a:t> 1, 2021</a:t>
            </a:r>
            <a:endParaRPr lang="en-CA" sz="20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89864" y="1127760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Title/Topic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7432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solidFill>
          <a:srgbClr val="7BC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bg>
      <p:bgPr>
        <a:solidFill>
          <a:srgbClr val="ED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969539-B0DE-4518-B347-7833B33BC806}"/>
              </a:ext>
            </a:extLst>
          </p:cNvPr>
          <p:cNvGrpSpPr/>
          <p:nvPr userDrawn="1"/>
        </p:nvGrpSpPr>
        <p:grpSpPr>
          <a:xfrm>
            <a:off x="9297982" y="1950736"/>
            <a:ext cx="2043346" cy="2043680"/>
            <a:chOff x="9443371" y="2427146"/>
            <a:chExt cx="2003730" cy="20040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C7584D-7AD3-4C46-8E8D-D45F96F8B23F}"/>
                </a:ext>
              </a:extLst>
            </p:cNvPr>
            <p:cNvSpPr/>
            <p:nvPr/>
          </p:nvSpPr>
          <p:spPr>
            <a:xfrm>
              <a:off x="9443371" y="2427146"/>
              <a:ext cx="2003730" cy="20040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F94EFDA8-0F0B-4DE7-9B40-DDACA7887645}"/>
                </a:ext>
              </a:extLst>
            </p:cNvPr>
            <p:cNvSpPr/>
            <p:nvPr/>
          </p:nvSpPr>
          <p:spPr>
            <a:xfrm>
              <a:off x="950948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AF5BBE-BD6F-425B-95CC-ECD2FD220610}"/>
              </a:ext>
            </a:extLst>
          </p:cNvPr>
          <p:cNvGrpSpPr/>
          <p:nvPr userDrawn="1"/>
        </p:nvGrpSpPr>
        <p:grpSpPr>
          <a:xfrm>
            <a:off x="7185157" y="1950842"/>
            <a:ext cx="2043110" cy="2043110"/>
            <a:chOff x="7371508" y="2427250"/>
            <a:chExt cx="2003499" cy="2003499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886BC77-2D7E-4AD3-BA90-F77431E32974}"/>
                </a:ext>
              </a:extLst>
            </p:cNvPr>
            <p:cNvSpPr/>
            <p:nvPr/>
          </p:nvSpPr>
          <p:spPr>
            <a:xfrm rot="2700000">
              <a:off x="737150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FC62F8CA-3C8E-4EB8-8580-C0BA3BE522D1}"/>
                </a:ext>
              </a:extLst>
            </p:cNvPr>
            <p:cNvSpPr/>
            <p:nvPr/>
          </p:nvSpPr>
          <p:spPr>
            <a:xfrm>
              <a:off x="7439640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286EF7-4AC1-43FC-95C6-EC567C56B79A}"/>
              </a:ext>
            </a:extLst>
          </p:cNvPr>
          <p:cNvGrpSpPr/>
          <p:nvPr userDrawn="1"/>
        </p:nvGrpSpPr>
        <p:grpSpPr>
          <a:xfrm>
            <a:off x="5074387" y="1950842"/>
            <a:ext cx="2043110" cy="2043110"/>
            <a:chOff x="5301661" y="2427250"/>
            <a:chExt cx="2003499" cy="2003499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6B5030AF-1020-4F9B-97FC-AF3BBD714033}"/>
                </a:ext>
              </a:extLst>
            </p:cNvPr>
            <p:cNvSpPr/>
            <p:nvPr/>
          </p:nvSpPr>
          <p:spPr>
            <a:xfrm rot="2700000">
              <a:off x="5301661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D86F5877-409D-4C89-B4AC-E79139479F0E}"/>
                </a:ext>
              </a:extLst>
            </p:cNvPr>
            <p:cNvSpPr/>
            <p:nvPr/>
          </p:nvSpPr>
          <p:spPr>
            <a:xfrm>
              <a:off x="536872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DD769-B7CB-48EA-8402-F4223401877F}"/>
              </a:ext>
            </a:extLst>
          </p:cNvPr>
          <p:cNvGrpSpPr/>
          <p:nvPr userDrawn="1"/>
        </p:nvGrpSpPr>
        <p:grpSpPr>
          <a:xfrm>
            <a:off x="2962530" y="1950842"/>
            <a:ext cx="2043110" cy="2043110"/>
            <a:chOff x="3230748" y="2427250"/>
            <a:chExt cx="2003499" cy="2003499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D60606A-B39C-4C3C-A742-9522D158476B}"/>
                </a:ext>
              </a:extLst>
            </p:cNvPr>
            <p:cNvSpPr/>
            <p:nvPr/>
          </p:nvSpPr>
          <p:spPr>
            <a:xfrm rot="2700000">
              <a:off x="323074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995884C6-79FA-4F34-ACA4-550ABDF1AFD1}"/>
                </a:ext>
              </a:extLst>
            </p:cNvPr>
            <p:cNvSpPr/>
            <p:nvPr/>
          </p:nvSpPr>
          <p:spPr>
            <a:xfrm>
              <a:off x="3297814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FDF8CF-3A6F-4E0B-BF4E-CC348D20BFE5}"/>
              </a:ext>
            </a:extLst>
          </p:cNvPr>
          <p:cNvGrpSpPr/>
          <p:nvPr userDrawn="1"/>
        </p:nvGrpSpPr>
        <p:grpSpPr>
          <a:xfrm>
            <a:off x="850673" y="1950842"/>
            <a:ext cx="2043110" cy="2043110"/>
            <a:chOff x="1159835" y="2427250"/>
            <a:chExt cx="2003499" cy="2003499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6A10C59C-FFC5-4204-8F9D-1A7B1B051EEF}"/>
                </a:ext>
              </a:extLst>
            </p:cNvPr>
            <p:cNvSpPr/>
            <p:nvPr/>
          </p:nvSpPr>
          <p:spPr>
            <a:xfrm rot="2700000">
              <a:off x="1159835" y="2427250"/>
              <a:ext cx="2003499" cy="2003499"/>
            </a:xfrm>
            <a:prstGeom prst="teardrop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8F73F763-220B-4150-872C-2E7F585BC7FA}"/>
                </a:ext>
              </a:extLst>
            </p:cNvPr>
            <p:cNvSpPr/>
            <p:nvPr/>
          </p:nvSpPr>
          <p:spPr>
            <a:xfrm>
              <a:off x="1226901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786BD8F-9131-476D-897D-8C0F42D2E712}"/>
              </a:ext>
            </a:extLst>
          </p:cNvPr>
          <p:cNvSpPr/>
          <p:nvPr userDrawn="1"/>
        </p:nvSpPr>
        <p:spPr>
          <a:xfrm>
            <a:off x="1086377" y="4257002"/>
            <a:ext cx="157170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1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amet, accumsan eu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1A72B-3EA1-46DE-8A2E-D5C0AB25417F}"/>
              </a:ext>
            </a:extLst>
          </p:cNvPr>
          <p:cNvSpPr/>
          <p:nvPr userDrawn="1"/>
        </p:nvSpPr>
        <p:spPr>
          <a:xfrm>
            <a:off x="3197691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2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FF8A4-8AF0-45E9-A5A8-7893B9745365}"/>
              </a:ext>
            </a:extLst>
          </p:cNvPr>
          <p:cNvSpPr/>
          <p:nvPr userDrawn="1"/>
        </p:nvSpPr>
        <p:spPr>
          <a:xfrm>
            <a:off x="5316773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3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54F51-FCF8-4025-A6F5-B5ECCCB190B8}"/>
              </a:ext>
            </a:extLst>
          </p:cNvPr>
          <p:cNvSpPr/>
          <p:nvPr userDrawn="1"/>
        </p:nvSpPr>
        <p:spPr>
          <a:xfrm>
            <a:off x="7420860" y="4260714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4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B54C06-81C1-41E3-B298-E6E8FD92192B}"/>
              </a:ext>
            </a:extLst>
          </p:cNvPr>
          <p:cNvSpPr/>
          <p:nvPr userDrawn="1"/>
        </p:nvSpPr>
        <p:spPr>
          <a:xfrm>
            <a:off x="9539942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5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1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8269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70038" y="277813"/>
            <a:ext cx="8996362" cy="550386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82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37CA23-1CFD-4F8B-9BB4-61D669F99D46}"/>
              </a:ext>
            </a:extLst>
          </p:cNvPr>
          <p:cNvCxnSpPr>
            <a:stCxn id="28" idx="6"/>
            <a:endCxn id="42" idx="2"/>
          </p:cNvCxnSpPr>
          <p:nvPr userDrawn="1"/>
        </p:nvCxnSpPr>
        <p:spPr>
          <a:xfrm flipV="1">
            <a:off x="2125850" y="3258763"/>
            <a:ext cx="7940300" cy="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7DD8E9-DD7A-420D-AE9B-1915CAF8996C}"/>
              </a:ext>
            </a:extLst>
          </p:cNvPr>
          <p:cNvGrpSpPr/>
          <p:nvPr userDrawn="1"/>
        </p:nvGrpSpPr>
        <p:grpSpPr>
          <a:xfrm>
            <a:off x="608335" y="2500009"/>
            <a:ext cx="1517515" cy="2164244"/>
            <a:chOff x="608335" y="2500009"/>
            <a:chExt cx="1517515" cy="2164244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3E1660-6672-4EDF-A3E1-0769D944A2C2}"/>
                </a:ext>
              </a:extLst>
            </p:cNvPr>
            <p:cNvSpPr/>
            <p:nvPr/>
          </p:nvSpPr>
          <p:spPr>
            <a:xfrm>
              <a:off x="849162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646993-C61C-4D86-8E60-751F5482E4BB}"/>
                </a:ext>
              </a:extLst>
            </p:cNvPr>
            <p:cNvSpPr/>
            <p:nvPr/>
          </p:nvSpPr>
          <p:spPr>
            <a:xfrm>
              <a:off x="608335" y="2500009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2827E8-4EA3-4605-8725-796AA1D0A02F}"/>
              </a:ext>
            </a:extLst>
          </p:cNvPr>
          <p:cNvGrpSpPr/>
          <p:nvPr userDrawn="1"/>
        </p:nvGrpSpPr>
        <p:grpSpPr>
          <a:xfrm>
            <a:off x="2499898" y="2500008"/>
            <a:ext cx="1517515" cy="2164245"/>
            <a:chOff x="2499898" y="2500008"/>
            <a:chExt cx="1517515" cy="2164245"/>
          </a:xfrm>
          <a:solidFill>
            <a:schemeClr val="tx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87085B-87BB-4FB1-A2A5-127B9BF9CBC1}"/>
                </a:ext>
              </a:extLst>
            </p:cNvPr>
            <p:cNvSpPr/>
            <p:nvPr/>
          </p:nvSpPr>
          <p:spPr>
            <a:xfrm>
              <a:off x="2737520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086A17-2AC8-4F2C-BF99-6BACB0B5611D}"/>
                </a:ext>
              </a:extLst>
            </p:cNvPr>
            <p:cNvSpPr/>
            <p:nvPr/>
          </p:nvSpPr>
          <p:spPr>
            <a:xfrm>
              <a:off x="2499898" y="2500008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0D13BE-D101-4C59-ABF7-4F45067DDE5B}"/>
              </a:ext>
            </a:extLst>
          </p:cNvPr>
          <p:cNvGrpSpPr/>
          <p:nvPr userDrawn="1"/>
        </p:nvGrpSpPr>
        <p:grpSpPr>
          <a:xfrm>
            <a:off x="4391461" y="2500007"/>
            <a:ext cx="1517515" cy="2164246"/>
            <a:chOff x="4391461" y="2500007"/>
            <a:chExt cx="1517515" cy="2164246"/>
          </a:xfrm>
          <a:solidFill>
            <a:schemeClr val="tx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9ABC37-72A6-4730-9F15-07E85B01EA6D}"/>
                </a:ext>
              </a:extLst>
            </p:cNvPr>
            <p:cNvSpPr/>
            <p:nvPr/>
          </p:nvSpPr>
          <p:spPr>
            <a:xfrm>
              <a:off x="4632289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A41751-C3D0-4A4A-9499-A5BE75B5017D}"/>
                </a:ext>
              </a:extLst>
            </p:cNvPr>
            <p:cNvSpPr/>
            <p:nvPr/>
          </p:nvSpPr>
          <p:spPr>
            <a:xfrm>
              <a:off x="4391461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2F654B-D8B6-4BA3-BDEF-AE5C99CEDA29}"/>
              </a:ext>
            </a:extLst>
          </p:cNvPr>
          <p:cNvGrpSpPr/>
          <p:nvPr userDrawn="1"/>
        </p:nvGrpSpPr>
        <p:grpSpPr>
          <a:xfrm>
            <a:off x="6283024" y="2500007"/>
            <a:ext cx="1517515" cy="2164246"/>
            <a:chOff x="6283024" y="2500007"/>
            <a:chExt cx="1517515" cy="2164246"/>
          </a:xfrm>
          <a:solidFill>
            <a:schemeClr val="tx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ADA13E-2E5A-446C-BF76-5E8DC449775F}"/>
                </a:ext>
              </a:extLst>
            </p:cNvPr>
            <p:cNvSpPr/>
            <p:nvPr/>
          </p:nvSpPr>
          <p:spPr>
            <a:xfrm>
              <a:off x="6523851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039599-80AA-4F89-991E-893308D36CA3}"/>
                </a:ext>
              </a:extLst>
            </p:cNvPr>
            <p:cNvSpPr/>
            <p:nvPr/>
          </p:nvSpPr>
          <p:spPr>
            <a:xfrm>
              <a:off x="6283024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53969F-2DE1-4547-8D95-C6098CF0AAF0}"/>
              </a:ext>
            </a:extLst>
          </p:cNvPr>
          <p:cNvGrpSpPr/>
          <p:nvPr userDrawn="1"/>
        </p:nvGrpSpPr>
        <p:grpSpPr>
          <a:xfrm>
            <a:off x="8174587" y="2500006"/>
            <a:ext cx="1517515" cy="2164247"/>
            <a:chOff x="8174587" y="2500006"/>
            <a:chExt cx="1517515" cy="2164247"/>
          </a:xfrm>
          <a:solidFill>
            <a:schemeClr val="tx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FC2091-641A-433E-8164-9148BE60F542}"/>
                </a:ext>
              </a:extLst>
            </p:cNvPr>
            <p:cNvSpPr/>
            <p:nvPr/>
          </p:nvSpPr>
          <p:spPr>
            <a:xfrm>
              <a:off x="8415414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0629C-02C3-4499-BDBC-21B360F576A7}"/>
                </a:ext>
              </a:extLst>
            </p:cNvPr>
            <p:cNvSpPr/>
            <p:nvPr/>
          </p:nvSpPr>
          <p:spPr>
            <a:xfrm>
              <a:off x="8174587" y="2500006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0D749E-E2B6-447D-BCAA-DD92F7E69E72}"/>
              </a:ext>
            </a:extLst>
          </p:cNvPr>
          <p:cNvGrpSpPr/>
          <p:nvPr userDrawn="1"/>
        </p:nvGrpSpPr>
        <p:grpSpPr>
          <a:xfrm>
            <a:off x="10066150" y="2500005"/>
            <a:ext cx="1517515" cy="2164248"/>
            <a:chOff x="10066150" y="2500005"/>
            <a:chExt cx="1517515" cy="2164248"/>
          </a:xfrm>
          <a:solidFill>
            <a:schemeClr val="tx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32A92C9-650E-4D06-8B5B-B90DDF409F8B}"/>
                </a:ext>
              </a:extLst>
            </p:cNvPr>
            <p:cNvSpPr/>
            <p:nvPr/>
          </p:nvSpPr>
          <p:spPr>
            <a:xfrm>
              <a:off x="10066150" y="2500005"/>
              <a:ext cx="1517515" cy="1517515"/>
            </a:xfrm>
            <a:prstGeom prst="ellipse">
              <a:avLst/>
            </a:prstGeom>
            <a:solidFill>
              <a:schemeClr val="tx1"/>
            </a:solidFill>
            <a:ln w="1016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In Progress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FD872E1-F64C-437D-9393-20EBAB84EF4A}"/>
                </a:ext>
              </a:extLst>
            </p:cNvPr>
            <p:cNvSpPr/>
            <p:nvPr/>
          </p:nvSpPr>
          <p:spPr>
            <a:xfrm>
              <a:off x="10282933" y="4294921"/>
              <a:ext cx="108395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sp>
        <p:nvSpPr>
          <p:cNvPr id="44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4220458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14129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7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7" y="2865121"/>
            <a:ext cx="3911805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6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0AF-C77C-4BBB-A4E6-AD02807DC20D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DE34-0E2A-41A0-8E96-A75415D45F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348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" y="6024039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1906955"/>
            <a:ext cx="106476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b="1" dirty="0">
                <a:latin typeface="+mn-lt"/>
              </a:rPr>
              <a:t>Vision:</a:t>
            </a:r>
            <a:r>
              <a:rPr lang="en-CA" sz="6600" b="1" baseline="0" dirty="0">
                <a:latin typeface="+mn-lt"/>
              </a:rPr>
              <a:t> </a:t>
            </a:r>
            <a:r>
              <a:rPr lang="en-CA" sz="6600" dirty="0"/>
              <a:t>People-first health</a:t>
            </a:r>
            <a:r>
              <a:rPr lang="en-CA" sz="6600" baseline="0" dirty="0"/>
              <a:t> </a:t>
            </a:r>
            <a:r>
              <a:rPr lang="en-CA" sz="6600" dirty="0"/>
              <a:t>with trust and compassion</a:t>
            </a:r>
            <a:r>
              <a:rPr lang="en-CA" sz="6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ED6571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2242235"/>
            <a:ext cx="1064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  <a:latin typeface="+mn-lt"/>
              </a:rPr>
              <a:t>Mission:</a:t>
            </a:r>
            <a:r>
              <a:rPr lang="en-CA" sz="60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6000" b="0" dirty="0">
                <a:solidFill>
                  <a:schemeClr val="bg1"/>
                </a:solidFill>
                <a:latin typeface="+mn-lt"/>
              </a:rPr>
              <a:t>Collaborative partners building a healthier community.</a:t>
            </a:r>
            <a:endParaRPr lang="en-CA" sz="60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accent6">
                <a:lumMod val="50000"/>
                <a:alpha val="80000"/>
              </a:schemeClr>
            </a:gs>
            <a:gs pos="50000">
              <a:srgbClr val="FFC76D"/>
            </a:gs>
            <a:gs pos="100000">
              <a:srgbClr val="FFBC4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4000" y="1744395"/>
            <a:ext cx="11724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800" b="1" dirty="0">
                <a:latin typeface="+mn-lt"/>
              </a:rPr>
              <a:t>Values:</a:t>
            </a:r>
            <a:r>
              <a:rPr lang="en-CA" sz="6800" b="1" baseline="0" dirty="0">
                <a:latin typeface="+mn-lt"/>
              </a:rPr>
              <a:t> </a:t>
            </a:r>
            <a:r>
              <a:rPr lang="en-CA" sz="5400" b="0" dirty="0">
                <a:latin typeface="+mn-lt"/>
              </a:rPr>
              <a:t>Together we are </a:t>
            </a:r>
            <a:br>
              <a:rPr lang="en-CA" sz="5400" b="0" dirty="0">
                <a:latin typeface="+mn-lt"/>
              </a:rPr>
            </a:br>
            <a:r>
              <a:rPr lang="en-CA" sz="5400" b="0" dirty="0">
                <a:latin typeface="+mn-lt"/>
              </a:rPr>
              <a:t>Innovative, Compassionate,</a:t>
            </a:r>
          </a:p>
          <a:p>
            <a:pPr algn="ctr"/>
            <a:r>
              <a:rPr lang="en-CA" sz="5400" b="0" dirty="0">
                <a:latin typeface="+mn-lt"/>
              </a:rPr>
              <a:t>Accountable, Responsive and Equitable.</a:t>
            </a:r>
            <a:endParaRPr lang="en-CA" sz="5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7807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567"/>
            <a:ext cx="12192000" cy="567998"/>
            <a:chOff x="0" y="9236"/>
            <a:chExt cx="12192000" cy="567998"/>
          </a:xfrm>
        </p:grpSpPr>
        <p:sp>
          <p:nvSpPr>
            <p:cNvPr id="10" name="Rectangle 9"/>
            <p:cNvSpPr/>
            <p:nvPr/>
          </p:nvSpPr>
          <p:spPr>
            <a:xfrm>
              <a:off x="0" y="9236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6997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0900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55729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7254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44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74" r:id="rId4"/>
    <p:sldLayoutId id="2147483673" r:id="rId5"/>
    <p:sldLayoutId id="2147483650" r:id="rId6"/>
    <p:sldLayoutId id="2147483678" r:id="rId7"/>
    <p:sldLayoutId id="2147483679" r:id="rId8"/>
    <p:sldLayoutId id="2147483652" r:id="rId9"/>
    <p:sldLayoutId id="2147483675" r:id="rId10"/>
    <p:sldLayoutId id="2147483677" r:id="rId11"/>
    <p:sldLayoutId id="2147483683" r:id="rId12"/>
    <p:sldLayoutId id="2147483684" r:id="rId13"/>
    <p:sldLayoutId id="2147483685" r:id="rId14"/>
    <p:sldLayoutId id="2147483687" r:id="rId15"/>
    <p:sldLayoutId id="2147483688" r:id="rId16"/>
    <p:sldLayoutId id="2147483686" r:id="rId17"/>
    <p:sldLayoutId id="2147483680" r:id="rId18"/>
    <p:sldLayoutId id="2147483682" r:id="rId19"/>
    <p:sldLayoutId id="2147483676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66" r:id="rId26"/>
    <p:sldLayoutId id="2147483694" r:id="rId27"/>
    <p:sldLayoutId id="2147483668" r:id="rId28"/>
    <p:sldLayoutId id="2147483665" r:id="rId29"/>
    <p:sldLayoutId id="2147483681" r:id="rId30"/>
    <p:sldLayoutId id="214748369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EnCbvwgMYc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heelagh.willett@williamoslerhs.ca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2400" dirty="0"/>
              <a:t>Created by: </a:t>
            </a:r>
            <a:r>
              <a:rPr lang="en-CA" sz="2400" dirty="0" err="1"/>
              <a:t>Zankhana</a:t>
            </a:r>
            <a:r>
              <a:rPr lang="en-CA" sz="2400" dirty="0"/>
              <a:t> Patel, RN, MSN </a:t>
            </a:r>
          </a:p>
          <a:p>
            <a:pPr marL="0" indent="0" algn="ctr">
              <a:buNone/>
            </a:pPr>
            <a:r>
              <a:rPr lang="en-CA" sz="2400" dirty="0"/>
              <a:t>William Osler-Nurse Practitioner Led Outreach Team (NLOT)</a:t>
            </a:r>
          </a:p>
          <a:p>
            <a:pPr marL="0" indent="0" algn="ctr">
              <a:buNone/>
            </a:pPr>
            <a:r>
              <a:rPr lang="en-CA" sz="2400" dirty="0"/>
              <a:t>August 15, 2023</a:t>
            </a:r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071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6988"/>
            <a:ext cx="10515600" cy="972502"/>
          </a:xfrm>
        </p:spPr>
        <p:txBody>
          <a:bodyPr/>
          <a:lstStyle/>
          <a:p>
            <a:pPr algn="ctr"/>
            <a:r>
              <a:rPr lang="en-CA" sz="4400" dirty="0">
                <a:solidFill>
                  <a:schemeClr val="tx2"/>
                </a:solidFill>
              </a:rPr>
              <a:t>Balloon Gastrostomy Tube Replacement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71" y="1666241"/>
            <a:ext cx="10716079" cy="429913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200" dirty="0"/>
              <a:t>Placement or slippage of the device into the peritoneal cavity will result in serious consequences including peritonitis and sepsis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2"/>
                </a:solidFill>
              </a:rPr>
              <a:t>Do not use air to fill the balloon </a:t>
            </a:r>
            <a:r>
              <a:rPr lang="en-CA" sz="2200" dirty="0"/>
              <a:t>as this can result in incorrect balloon inflation size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2"/>
                </a:solidFill>
              </a:rPr>
              <a:t>Do not exceed </a:t>
            </a:r>
            <a:r>
              <a:rPr lang="en-CA" sz="2200" dirty="0"/>
              <a:t>the maximum recommended </a:t>
            </a:r>
            <a:r>
              <a:rPr lang="en-CA" sz="2200" dirty="0">
                <a:solidFill>
                  <a:schemeClr val="tx2"/>
                </a:solidFill>
              </a:rPr>
              <a:t>inflation volume </a:t>
            </a:r>
            <a:r>
              <a:rPr lang="en-CA" sz="2200" dirty="0"/>
              <a:t>as this may cause excessive pressure on the gastric mucosa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200" dirty="0"/>
              <a:t>Tube position should always be checked by: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2"/>
                </a:solidFill>
              </a:rPr>
              <a:t>Aspiration</a:t>
            </a:r>
            <a:r>
              <a:rPr lang="en-CA" dirty="0">
                <a:solidFill>
                  <a:schemeClr val="tx1"/>
                </a:solidFill>
              </a:rPr>
              <a:t> of gastric fluid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2"/>
                </a:solidFill>
              </a:rPr>
              <a:t>Gastric Pop</a:t>
            </a:r>
            <a:r>
              <a:rPr lang="en-CA" dirty="0">
                <a:solidFill>
                  <a:schemeClr val="tx1"/>
                </a:solidFill>
              </a:rPr>
              <a:t>: Use a stethoscope to listen for air bubbles in the stomach when you inject air through the tube.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200" dirty="0"/>
              <a:t>If placement and patency cannot be confirmed do not begin feeding.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1"/>
                </a:solidFill>
              </a:rPr>
              <a:t>The patency and position of the G tube must be verified by instilling air and auscultation before use for medication / feed administration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00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dirty="0">
                <a:solidFill>
                  <a:schemeClr val="tx2"/>
                </a:solidFill>
              </a:rPr>
              <a:t>Enteral Tube Use &amp; Maintenance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66241"/>
            <a:ext cx="10515600" cy="4386216"/>
          </a:xfrm>
        </p:spPr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The enteral tube must be </a:t>
            </a:r>
            <a:r>
              <a:rPr lang="en-CA" sz="2200" dirty="0">
                <a:solidFill>
                  <a:schemeClr val="tx2"/>
                </a:solidFill>
              </a:rPr>
              <a:t>monitored for dislodgement</a:t>
            </a:r>
            <a:r>
              <a:rPr lang="en-CA" sz="2200" dirty="0"/>
              <a:t>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The enteral tube site must be </a:t>
            </a:r>
            <a:r>
              <a:rPr lang="en-CA" sz="2200" dirty="0">
                <a:solidFill>
                  <a:schemeClr val="tx2"/>
                </a:solidFill>
              </a:rPr>
              <a:t>monitored for signs of infection every 8 hours </a:t>
            </a:r>
            <a:r>
              <a:rPr lang="en-CA" sz="2200" dirty="0"/>
              <a:t>(i.e. foul smelling discharge, redness, pain around insertion site).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The </a:t>
            </a:r>
            <a:r>
              <a:rPr lang="en-CA" sz="2200" dirty="0">
                <a:solidFill>
                  <a:schemeClr val="tx2"/>
                </a:solidFill>
              </a:rPr>
              <a:t>length</a:t>
            </a:r>
            <a:r>
              <a:rPr lang="en-CA" sz="2200" dirty="0"/>
              <a:t> of the nasal and oral tube will be </a:t>
            </a:r>
            <a:r>
              <a:rPr lang="en-CA" sz="2200" dirty="0">
                <a:solidFill>
                  <a:schemeClr val="tx2"/>
                </a:solidFill>
              </a:rPr>
              <a:t>measured and documented </a:t>
            </a:r>
            <a:r>
              <a:rPr lang="en-CA" sz="2200" dirty="0"/>
              <a:t>from insertion site to hub post insertion and every 8 hours thereafter.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2"/>
                </a:solidFill>
              </a:rPr>
              <a:t>Should any G tube be inadvertently removed</a:t>
            </a:r>
            <a:r>
              <a:rPr lang="en-CA" sz="2200" dirty="0"/>
              <a:t>, and a replacement is not immediately available, a </a:t>
            </a:r>
            <a:r>
              <a:rPr lang="en-CA" sz="2200" dirty="0" err="1">
                <a:solidFill>
                  <a:schemeClr val="tx2"/>
                </a:solidFill>
              </a:rPr>
              <a:t>foley</a:t>
            </a:r>
            <a:r>
              <a:rPr lang="en-CA" sz="2200" dirty="0">
                <a:solidFill>
                  <a:schemeClr val="tx2"/>
                </a:solidFill>
              </a:rPr>
              <a:t> catheter should be placed </a:t>
            </a:r>
            <a:r>
              <a:rPr lang="en-CA" sz="2200" dirty="0"/>
              <a:t>as soon as possible through the stoma to prevent the stoma closing until a more suitable tube can be placed.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The patient's hydration status will be monitored through documentation of daily intake/output and weight 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55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dirty="0">
                <a:solidFill>
                  <a:schemeClr val="tx2"/>
                </a:solidFill>
              </a:rPr>
              <a:t>Enteral Tube Use &amp; Maintenance</a:t>
            </a:r>
            <a:endParaRPr lang="en-CA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Feeding bags and tubing must be </a:t>
            </a:r>
            <a:r>
              <a:rPr lang="en-CA" sz="2200" dirty="0">
                <a:solidFill>
                  <a:schemeClr val="tx2"/>
                </a:solidFill>
              </a:rPr>
              <a:t>changed every 24 hours </a:t>
            </a:r>
            <a:r>
              <a:rPr lang="en-CA" sz="2200" dirty="0"/>
              <a:t>to minimize bacterial growth and formula contamination.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All feeding </a:t>
            </a:r>
            <a:r>
              <a:rPr lang="en-CA" sz="2200" dirty="0">
                <a:solidFill>
                  <a:schemeClr val="tx2"/>
                </a:solidFill>
              </a:rPr>
              <a:t>bags must be labeled </a:t>
            </a:r>
            <a:r>
              <a:rPr lang="en-CA" sz="2200" dirty="0"/>
              <a:t>with the patient's name, formula name, and date and time at which the formula was hung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b="1" dirty="0"/>
              <a:t>Unless contraindicated, the head of bed must be maintained at a </a:t>
            </a:r>
            <a:r>
              <a:rPr lang="en-CA" sz="2200" b="1" dirty="0">
                <a:solidFill>
                  <a:schemeClr val="tx2"/>
                </a:solidFill>
              </a:rPr>
              <a:t>position of at least 30°-45° </a:t>
            </a:r>
            <a:r>
              <a:rPr lang="en-CA" sz="2200" b="1" dirty="0"/>
              <a:t>during enteral feed infusion to prevent aspiration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2"/>
                </a:solidFill>
              </a:rPr>
              <a:t>Diarrhea</a:t>
            </a:r>
            <a:r>
              <a:rPr lang="en-CA" sz="2200" dirty="0"/>
              <a:t> is one of the most common complications associated with EN but rarely a direct cause of the feed formula itself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705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67331"/>
            <a:ext cx="10515600" cy="972502"/>
          </a:xfrm>
        </p:spPr>
        <p:txBody>
          <a:bodyPr/>
          <a:lstStyle/>
          <a:p>
            <a:pPr algn="ctr"/>
            <a:r>
              <a:rPr lang="en-CA" sz="4000" dirty="0">
                <a:solidFill>
                  <a:schemeClr val="tx2"/>
                </a:solidFill>
              </a:rPr>
              <a:t>Enteral Tube Occlusion Prevention &amp; Management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Medications or any other additive (</a:t>
            </a:r>
            <a:r>
              <a:rPr lang="en-CA" dirty="0" err="1"/>
              <a:t>e.g</a:t>
            </a:r>
            <a:r>
              <a:rPr lang="en-CA" dirty="0"/>
              <a:t> protein powder) must not be added directly to an enteral feeding formula.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All medications must be </a:t>
            </a:r>
            <a:r>
              <a:rPr lang="en-CA" dirty="0">
                <a:solidFill>
                  <a:schemeClr val="tx2"/>
                </a:solidFill>
              </a:rPr>
              <a:t>thoroughly crushed </a:t>
            </a:r>
            <a:r>
              <a:rPr lang="en-CA" dirty="0"/>
              <a:t>and dissolved in water or 0.9% sodium chloride prior to administration of medication.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Each </a:t>
            </a:r>
            <a:r>
              <a:rPr lang="en-CA" dirty="0">
                <a:solidFill>
                  <a:schemeClr val="tx2"/>
                </a:solidFill>
              </a:rPr>
              <a:t>medication is to be given individually with a water flush </a:t>
            </a:r>
            <a:r>
              <a:rPr lang="en-CA" dirty="0"/>
              <a:t>between each medication.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If a patient experienced a previous tube occlusion, separate all crushed medications and </a:t>
            </a:r>
            <a:r>
              <a:rPr lang="en-CA" dirty="0">
                <a:solidFill>
                  <a:schemeClr val="tx2"/>
                </a:solidFill>
              </a:rPr>
              <a:t>flush with 15 – 30 mL of tap water/sterile water </a:t>
            </a:r>
            <a:r>
              <a:rPr lang="en-CA" dirty="0"/>
              <a:t>between each medication.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Enteral tubes must be flushed with </a:t>
            </a:r>
            <a:r>
              <a:rPr lang="en-CA" dirty="0">
                <a:solidFill>
                  <a:schemeClr val="tx2"/>
                </a:solidFill>
              </a:rPr>
              <a:t>15 – 30 mL of water if feeding is interrupted for greater than 15 minutes</a:t>
            </a:r>
            <a:r>
              <a:rPr lang="en-CA" dirty="0"/>
              <a:t>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94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26980"/>
            <a:ext cx="10515600" cy="972502"/>
          </a:xfrm>
        </p:spPr>
        <p:txBody>
          <a:bodyPr/>
          <a:lstStyle/>
          <a:p>
            <a:pPr algn="ctr"/>
            <a:r>
              <a:rPr lang="en-CA" sz="4000" dirty="0">
                <a:solidFill>
                  <a:schemeClr val="tx2"/>
                </a:solidFill>
              </a:rPr>
              <a:t>Enteral Tube Occlusion Prevention &amp; Management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20354"/>
            <a:ext cx="10515600" cy="419594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Administration of </a:t>
            </a:r>
            <a:r>
              <a:rPr lang="en-CA" dirty="0">
                <a:solidFill>
                  <a:schemeClr val="tx2"/>
                </a:solidFill>
              </a:rPr>
              <a:t>water flushes every four hours </a:t>
            </a:r>
            <a:r>
              <a:rPr lang="en-CA" dirty="0"/>
              <a:t>(unless otherwise directed) will be completed during continuous infusion and before/after each bolus feeding to decrease the incidence of clogging of the tube.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Water flushes will be </a:t>
            </a:r>
            <a:r>
              <a:rPr lang="en-CA" dirty="0">
                <a:solidFill>
                  <a:schemeClr val="tx2"/>
                </a:solidFill>
              </a:rPr>
              <a:t>documented as part of intake </a:t>
            </a:r>
            <a:r>
              <a:rPr lang="en-CA" dirty="0"/>
              <a:t>for patients on a fluid restriction.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Determining alternative routes of medication administration should be considered if an appropriate non-enteric coated form of a medication cannot be obtained.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398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0788"/>
            <a:ext cx="10515600" cy="972502"/>
          </a:xfrm>
        </p:spPr>
        <p:txBody>
          <a:bodyPr/>
          <a:lstStyle/>
          <a:p>
            <a:pPr algn="ctr"/>
            <a:r>
              <a:rPr lang="en-CA" sz="4000" dirty="0">
                <a:solidFill>
                  <a:schemeClr val="tx2"/>
                </a:solidFill>
              </a:rPr>
              <a:t>Enteral Tube Occlusion Management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Occlusion may occur due to feed precipitate from contact with an acidic fluid, stagnant feed in the tube, contaminated feed, and/or incorrect drug administration.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Routine water flushes help to prevent tube occlusion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The use of </a:t>
            </a:r>
            <a:r>
              <a:rPr lang="en-CA" sz="2000" dirty="0">
                <a:solidFill>
                  <a:schemeClr val="tx2"/>
                </a:solidFill>
              </a:rPr>
              <a:t>carbonated (for example cola-based) solutions</a:t>
            </a:r>
            <a:r>
              <a:rPr lang="en-CA" sz="2000" dirty="0"/>
              <a:t> or forced irrigations must </a:t>
            </a:r>
            <a:r>
              <a:rPr lang="en-CA" sz="2000" dirty="0">
                <a:solidFill>
                  <a:schemeClr val="tx2"/>
                </a:solidFill>
              </a:rPr>
              <a:t>not be used </a:t>
            </a:r>
            <a:r>
              <a:rPr lang="en-CA" sz="2000" dirty="0"/>
              <a:t>to resolve blockages.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A gentle push-pull technique may be used to try to resolve blockage.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CA" sz="1900" dirty="0">
                <a:solidFill>
                  <a:schemeClr val="tx1"/>
                </a:solidFill>
              </a:rPr>
              <a:t>If ineffective, instil </a:t>
            </a:r>
            <a:r>
              <a:rPr lang="en-CA" sz="1900" dirty="0">
                <a:solidFill>
                  <a:schemeClr val="tx2"/>
                </a:solidFill>
              </a:rPr>
              <a:t>pancreatic enzyme </a:t>
            </a:r>
            <a:r>
              <a:rPr lang="en-CA" sz="1900" dirty="0">
                <a:solidFill>
                  <a:schemeClr val="tx1"/>
                </a:solidFill>
              </a:rPr>
              <a:t>mixture (1 crushed pancreatic enzyme tablet, 324 mg sodium bicarbonate crushed tablet, 5 ml water) filled syringe into main port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Consult the MRP/NP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Assess for mechanical occlusions.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000" dirty="0"/>
              <a:t>If feeding tube is occluded, attempt to eliminate the occlusion by withdrawing any enteral solution remaining in tube.</a:t>
            </a:r>
          </a:p>
          <a:p>
            <a:pPr fontAlgn="base"/>
            <a:br>
              <a:rPr lang="en-CA" dirty="0"/>
            </a:br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9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598F-1CDE-C2B0-9F3E-DA815D78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800" dirty="0">
                <a:solidFill>
                  <a:srgbClr val="008080"/>
                </a:solidFill>
              </a:rPr>
              <a:t>Gastrostomy Tube Replacement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5618-7C26-09F5-758E-4629AC6B4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Enteral feeding replacing a gastrostomy tube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9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Thank-You!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1600" b="1" dirty="0" err="1">
                <a:solidFill>
                  <a:schemeClr val="bg2">
                    <a:lumMod val="75000"/>
                  </a:schemeClr>
                </a:solidFill>
              </a:rPr>
              <a:t>Zankhana</a:t>
            </a:r>
            <a:r>
              <a:rPr lang="en-CA" sz="1600" b="1" dirty="0">
                <a:solidFill>
                  <a:schemeClr val="bg2">
                    <a:lumMod val="75000"/>
                  </a:schemeClr>
                </a:solidFill>
              </a:rPr>
              <a:t> Patel, RN, MSN </a:t>
            </a:r>
          </a:p>
          <a:p>
            <a:r>
              <a:rPr lang="en-US" sz="1200" dirty="0">
                <a:solidFill>
                  <a:srgbClr val="008080"/>
                </a:solidFill>
              </a:rPr>
              <a:t>Registered Nurse, NP Led Outreach Team (NLOT)</a:t>
            </a:r>
          </a:p>
          <a:p>
            <a:r>
              <a:rPr lang="en-US" sz="1200" dirty="0">
                <a:solidFill>
                  <a:srgbClr val="008080"/>
                </a:solidFill>
              </a:rPr>
              <a:t>William Osler Health System / Central West Ontario Health Team</a:t>
            </a:r>
          </a:p>
          <a:p>
            <a:r>
              <a:rPr lang="en-CA" sz="1200" b="1" dirty="0">
                <a:solidFill>
                  <a:srgbClr val="008080"/>
                </a:solidFill>
              </a:rPr>
              <a:t>Mobile:</a:t>
            </a:r>
            <a:r>
              <a:rPr lang="en-CA" sz="1200" dirty="0">
                <a:solidFill>
                  <a:srgbClr val="008080"/>
                </a:solidFill>
              </a:rPr>
              <a:t> 437-239-5036 </a:t>
            </a:r>
            <a:r>
              <a:rPr lang="en-CA" sz="1200" b="1" dirty="0">
                <a:solidFill>
                  <a:srgbClr val="008080"/>
                </a:solidFill>
              </a:rPr>
              <a:t>Email:</a:t>
            </a:r>
            <a:r>
              <a:rPr lang="en-CA" sz="1200" dirty="0">
                <a:solidFill>
                  <a:srgbClr val="008080"/>
                </a:solidFill>
              </a:rPr>
              <a:t> </a:t>
            </a:r>
            <a:r>
              <a:rPr lang="en-CA" sz="1200" u="sng" dirty="0">
                <a:solidFill>
                  <a:srgbClr val="008080"/>
                </a:solidFill>
              </a:rPr>
              <a:t>zankhanaben.patel2@williamoslerhs.ca</a:t>
            </a:r>
            <a:endParaRPr lang="en-CA" sz="1200" dirty="0">
              <a:solidFill>
                <a:srgbClr val="008080"/>
              </a:solidFill>
              <a:hlinkClick r:id="rId2"/>
            </a:endParaRPr>
          </a:p>
          <a:p>
            <a:endParaRPr lang="en-CA" dirty="0"/>
          </a:p>
        </p:txBody>
      </p:sp>
      <p:pic>
        <p:nvPicPr>
          <p:cNvPr id="1026" name="Picture 1" descr="cid:image003.png@01D8A0FE.1EB36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797550"/>
            <a:ext cx="39306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2670" y="4302827"/>
            <a:ext cx="10372725" cy="1851413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dirty="0"/>
              <a:t>Enteral Tube Use, Maintenance and Removal for Adults</a:t>
            </a:r>
          </a:p>
        </p:txBody>
      </p:sp>
    </p:spTree>
    <p:extLst>
      <p:ext uri="{BB962C8B-B14F-4D97-AF65-F5344CB8AC3E}">
        <p14:creationId xmlns:p14="http://schemas.microsoft.com/office/powerpoint/2010/main" val="167151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342900"/>
            <a:ext cx="8267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800" dirty="0">
                <a:solidFill>
                  <a:schemeClr val="tx2"/>
                </a:solidFill>
              </a:rPr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29527"/>
            <a:ext cx="10515600" cy="419594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To learn the indications for enteral tube</a:t>
            </a:r>
          </a:p>
          <a:p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To identify the different types of enteral tubes</a:t>
            </a:r>
          </a:p>
          <a:p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To outline enteral tube uses &amp; maintenance strategies</a:t>
            </a:r>
          </a:p>
          <a:p>
            <a:endParaRPr lang="en-C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Enteral Tube occlusion prevention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2601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800" dirty="0">
                <a:solidFill>
                  <a:schemeClr val="tx2"/>
                </a:solidFill>
              </a:rPr>
              <a:t>Indications for an Enteral Tube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Decompress the stomach of gas and /or secretions.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Prevent nausea and/or vomiting.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Prevent aspiration in intubated and/or unconscious patients.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Bowel rest (i.e. post-surgery or obstruction).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Administration of medications and nutritional feeding (short or long term).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Unsafe swallowing (acute ischemic or hemorrhagic stroke, chronic progressive neuromuscular disease).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Upper airway or gastrointestinal tract obstruction such that passage of a nasogastric tube is difficult.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196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22" y="842533"/>
            <a:ext cx="10515600" cy="972502"/>
          </a:xfrm>
        </p:spPr>
        <p:txBody>
          <a:bodyPr/>
          <a:lstStyle/>
          <a:p>
            <a:pPr algn="ctr"/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r>
              <a:rPr lang="en-CA" sz="4800" dirty="0">
                <a:solidFill>
                  <a:schemeClr val="tx2"/>
                </a:solidFill>
              </a:rPr>
              <a:t>Types of Enteral Tubes</a:t>
            </a:r>
            <a:br>
              <a:rPr lang="en-CA" sz="4800" dirty="0"/>
            </a:br>
            <a:endParaRPr lang="en-CA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Nasogastric tube (NG) starts in the nose and ends in the stomach.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 err="1"/>
              <a:t>Oroenteric</a:t>
            </a:r>
            <a:r>
              <a:rPr lang="en-CA" dirty="0"/>
              <a:t> tube starts in the mouth and ends in the intestines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/>
              <a:t>Gastrostomy tube is placed through the skin of the abdomen straight to the stomach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</a:rPr>
              <a:t>Subtypes: PEG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dirty="0" err="1"/>
              <a:t>Jejunostomy</a:t>
            </a:r>
            <a:r>
              <a:rPr lang="en-CA" dirty="0"/>
              <a:t> tube is placed through the skin of the abdomen straight into the intestines</a:t>
            </a:r>
            <a:endParaRPr lang="en-CA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375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0530"/>
            <a:ext cx="10515600" cy="972502"/>
          </a:xfrm>
        </p:spPr>
        <p:txBody>
          <a:bodyPr/>
          <a:lstStyle/>
          <a:p>
            <a:pPr algn="ctr"/>
            <a:r>
              <a:rPr lang="en-CA" sz="5400" dirty="0">
                <a:solidFill>
                  <a:schemeClr val="tx2"/>
                </a:solidFill>
              </a:rPr>
              <a:t>Gastric Tube</a:t>
            </a:r>
          </a:p>
        </p:txBody>
      </p:sp>
      <p:pic>
        <p:nvPicPr>
          <p:cNvPr id="2050" name="Picture 2" descr="Enteral Feeding and Tube Management | Aus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2" y="1469571"/>
            <a:ext cx="9437915" cy="44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3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2044"/>
            <a:ext cx="10515600" cy="1123469"/>
          </a:xfrm>
        </p:spPr>
        <p:txBody>
          <a:bodyPr/>
          <a:lstStyle/>
          <a:p>
            <a:pPr algn="ctr"/>
            <a:br>
              <a:rPr lang="en-CA" sz="4400" dirty="0">
                <a:solidFill>
                  <a:schemeClr val="tx2"/>
                </a:solidFill>
              </a:rPr>
            </a:br>
            <a:br>
              <a:rPr lang="en-CA" sz="4400" dirty="0">
                <a:solidFill>
                  <a:schemeClr val="tx2"/>
                </a:solidFill>
              </a:rPr>
            </a:br>
            <a:r>
              <a:rPr lang="en-CA" sz="4400" dirty="0">
                <a:solidFill>
                  <a:schemeClr val="tx2"/>
                </a:solidFill>
              </a:rPr>
              <a:t>Types of Enteral Tubes</a:t>
            </a:r>
            <a:br>
              <a:rPr lang="en-CA" sz="4400" dirty="0"/>
            </a:br>
            <a:endParaRPr lang="en-CA" sz="4400" dirty="0"/>
          </a:p>
        </p:txBody>
      </p:sp>
      <p:pic>
        <p:nvPicPr>
          <p:cNvPr id="1026" name="Picture 2" descr="Enteral Feeding Tubes with ENFit® Conn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88" y="1752600"/>
            <a:ext cx="5453744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ult Nasogastric Feeding Tu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906354"/>
            <a:ext cx="5478689" cy="31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7144" y="5300601"/>
            <a:ext cx="297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7030A0"/>
                </a:solidFill>
              </a:rPr>
              <a:t>Nasogastric Tube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6461" y="5669933"/>
            <a:ext cx="205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7030A0"/>
                </a:solidFill>
              </a:rPr>
              <a:t>Gastric Tube</a:t>
            </a:r>
          </a:p>
        </p:txBody>
      </p:sp>
    </p:spTree>
    <p:extLst>
      <p:ext uri="{BB962C8B-B14F-4D97-AF65-F5344CB8AC3E}">
        <p14:creationId xmlns:p14="http://schemas.microsoft.com/office/powerpoint/2010/main" val="279181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dirty="0">
                <a:solidFill>
                  <a:schemeClr val="tx2"/>
                </a:solidFill>
              </a:rPr>
              <a:t>Balloon Gastrostomy Tube Replacement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Enteral feeds should be turned off for a minimum of 4 hours before replacement is attempted.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The </a:t>
            </a:r>
            <a:r>
              <a:rPr lang="en-CA" dirty="0" err="1"/>
              <a:t>gastrocutaneous</a:t>
            </a:r>
            <a:r>
              <a:rPr lang="en-CA" dirty="0"/>
              <a:t> tract should be well-formed if reinsertion is to be attempted.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The G tube should be a snug fit and may require a small twist for insertion.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Excessive resistance should not be encountered with insertion.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Modifying the angle of insertion may assist to relieve minor resistance.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dirty="0"/>
              <a:t>Be certain that the balloon has passed through the fistulous tract and is completely in the stomach prior to inflation of the balloon.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155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 OHT">
      <a:dk1>
        <a:sysClr val="windowText" lastClr="000000"/>
      </a:dk1>
      <a:lt1>
        <a:sysClr val="window" lastClr="FFFFFF"/>
      </a:lt1>
      <a:dk2>
        <a:srgbClr val="008080"/>
      </a:dk2>
      <a:lt2>
        <a:srgbClr val="FCD3D0"/>
      </a:lt2>
      <a:accent1>
        <a:srgbClr val="7BCED2"/>
      </a:accent1>
      <a:accent2>
        <a:srgbClr val="ED6571"/>
      </a:accent2>
      <a:accent3>
        <a:srgbClr val="F7A19A"/>
      </a:accent3>
      <a:accent4>
        <a:srgbClr val="FFD087"/>
      </a:accent4>
      <a:accent5>
        <a:srgbClr val="00CDC8"/>
      </a:accent5>
      <a:accent6>
        <a:srgbClr val="FFF2DD"/>
      </a:accent6>
      <a:hlink>
        <a:srgbClr val="7BCED2"/>
      </a:hlink>
      <a:folHlink>
        <a:srgbClr val="FFFFFF"/>
      </a:folHlink>
    </a:clrScheme>
    <a:fontScheme name="Custom 1">
      <a:majorFont>
        <a:latin typeface="Cabin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 OHT PPT" id="{A1CC9CDB-D9E1-4FE9-871C-3CDC026DE95D}" vid="{4D05AB09-350F-4329-BC25-929A718FE3F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C353D719ACE4088A71C717C462501" ma:contentTypeVersion="11" ma:contentTypeDescription="Create a new document." ma:contentTypeScope="" ma:versionID="0c1c47ee101ddf5da88fdb1e64ff6198">
  <xsd:schema xmlns:xsd="http://www.w3.org/2001/XMLSchema" xmlns:xs="http://www.w3.org/2001/XMLSchema" xmlns:p="http://schemas.microsoft.com/office/2006/metadata/properties" xmlns:ns2="d2564e08-4429-4491-a8fb-7c7ef712df42" targetNamespace="http://schemas.microsoft.com/office/2006/metadata/properties" ma:root="true" ma:fieldsID="e07bfa8a803f50cf98c55ff4d9a24afc" ns2:_="">
    <xsd:import namespace="d2564e08-4429-4491-a8fb-7c7ef712d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64e08-4429-4491-a8fb-7c7ef712d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94B4AF-B740-4AF6-A5D5-A3B2F41DDB1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d2564e08-4429-4491-a8fb-7c7ef712df42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FDA6D7-884F-4657-92F4-3743F53B33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470F90-7409-4C96-918F-6D5DCAF54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64e08-4429-4491-a8fb-7c7ef712d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8761</TotalTime>
  <Words>1062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Cabin</vt:lpstr>
      <vt:lpstr>Courier New</vt:lpstr>
      <vt:lpstr>Office Theme</vt:lpstr>
      <vt:lpstr>PowerPoint Presentation</vt:lpstr>
      <vt:lpstr>PowerPoint Presentation</vt:lpstr>
      <vt:lpstr>PowerPoint Presentation</vt:lpstr>
      <vt:lpstr>Learning Objectives</vt:lpstr>
      <vt:lpstr>Indications for an Enteral Tube</vt:lpstr>
      <vt:lpstr>        Types of Enteral Tubes </vt:lpstr>
      <vt:lpstr>Gastric Tube</vt:lpstr>
      <vt:lpstr>  Types of Enteral Tubes </vt:lpstr>
      <vt:lpstr>Balloon Gastrostomy Tube Replacement</vt:lpstr>
      <vt:lpstr>Balloon Gastrostomy Tube Replacement</vt:lpstr>
      <vt:lpstr>Enteral Tube Use &amp; Maintenance</vt:lpstr>
      <vt:lpstr>Enteral Tube Use &amp; Maintenance</vt:lpstr>
      <vt:lpstr>Enteral Tube Occlusion Prevention &amp; Management </vt:lpstr>
      <vt:lpstr>Enteral Tube Occlusion Prevention &amp; Management</vt:lpstr>
      <vt:lpstr>Enteral Tube Occlusion Management</vt:lpstr>
      <vt:lpstr>Gastrostomy Tube Replacement</vt:lpstr>
      <vt:lpstr>Thank-You!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Ferro</dc:creator>
  <cp:lastModifiedBy>Zankhanaben Patel</cp:lastModifiedBy>
  <cp:revision>115</cp:revision>
  <dcterms:created xsi:type="dcterms:W3CDTF">2021-10-09T18:58:54Z</dcterms:created>
  <dcterms:modified xsi:type="dcterms:W3CDTF">2023-12-06T19:41:47Z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0x0101007C9C353D719ACE4088A71C717C462501</vt:lpwstr>
  </property>
</Properties>
</file>