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83" r:id="rId5"/>
    <p:sldId id="289" r:id="rId6"/>
    <p:sldId id="292" r:id="rId7"/>
    <p:sldId id="293" r:id="rId8"/>
    <p:sldId id="287" r:id="rId9"/>
    <p:sldId id="291" r:id="rId10"/>
    <p:sldId id="288" r:id="rId11"/>
    <p:sldId id="286" r:id="rId12"/>
    <p:sldId id="285" r:id="rId13"/>
    <p:sldId id="284" r:id="rId14"/>
    <p:sldId id="295" r:id="rId15"/>
    <p:sldId id="294" r:id="rId16"/>
    <p:sldId id="298" r:id="rId17"/>
    <p:sldId id="299" r:id="rId18"/>
    <p:sldId id="297" r:id="rId19"/>
    <p:sldId id="290" r:id="rId20"/>
    <p:sldId id="278" r:id="rId21"/>
    <p:sldId id="282" r:id="rId22"/>
    <p:sldId id="281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2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7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12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5742071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06/12/2023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title text</a:t>
            </a:r>
          </a:p>
        </p:txBody>
      </p:sp>
    </p:spTree>
    <p:extLst>
      <p:ext uri="{BB962C8B-B14F-4D97-AF65-F5344CB8AC3E}">
        <p14:creationId xmlns:p14="http://schemas.microsoft.com/office/powerpoint/2010/main" val="213999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7807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567"/>
            <a:ext cx="12192000" cy="567998"/>
            <a:chOff x="0" y="9236"/>
            <a:chExt cx="12192000" cy="567998"/>
          </a:xfrm>
        </p:grpSpPr>
        <p:sp>
          <p:nvSpPr>
            <p:cNvPr id="10" name="Rectangle 9"/>
            <p:cNvSpPr/>
            <p:nvPr/>
          </p:nvSpPr>
          <p:spPr>
            <a:xfrm>
              <a:off x="0" y="9236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6997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0900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55729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7254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675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2918847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7B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845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146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01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680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5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7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85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2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21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5A07-444E-4EA4-BF72-ADACFD24B654}" type="datetimeFigureOut">
              <a:rPr lang="en-CA" smtClean="0"/>
              <a:t>06/12/2023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7B4F-E521-41B9-9318-D7051052A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ateza\Downloads\Pressure_Injuries_BPG.pdf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29949" y="4387181"/>
            <a:ext cx="10372725" cy="1431925"/>
          </a:xfrm>
        </p:spPr>
        <p:txBody>
          <a:bodyPr/>
          <a:lstStyle/>
          <a:p>
            <a:pPr algn="ctr"/>
            <a:r>
              <a:rPr lang="en-CA" sz="2000" dirty="0"/>
              <a:t>Created by: </a:t>
            </a:r>
            <a:r>
              <a:rPr lang="en-CA" sz="2000" dirty="0" err="1"/>
              <a:t>Zankhana</a:t>
            </a:r>
            <a:r>
              <a:rPr lang="en-CA" sz="2000" dirty="0"/>
              <a:t> Patel, RN, MSN </a:t>
            </a:r>
          </a:p>
          <a:p>
            <a:pPr algn="ctr"/>
            <a:r>
              <a:rPr lang="en-CA" sz="2000" dirty="0"/>
              <a:t>William Osler-Nurse Practitioner Led Outreach Team (NLOT)</a:t>
            </a:r>
          </a:p>
          <a:p>
            <a:pPr algn="ctr"/>
            <a:r>
              <a:rPr lang="en-CA" sz="2000" dirty="0"/>
              <a:t>August 22, 2023</a:t>
            </a:r>
          </a:p>
        </p:txBody>
      </p:sp>
    </p:spTree>
    <p:extLst>
      <p:ext uri="{BB962C8B-B14F-4D97-AF65-F5344CB8AC3E}">
        <p14:creationId xmlns:p14="http://schemas.microsoft.com/office/powerpoint/2010/main" val="295947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636923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Specific S &amp; S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8816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solidFill>
                  <a:srgbClr val="C00000"/>
                </a:solidFill>
                <a:latin typeface="Cabin" pitchFamily="2" charset="0"/>
              </a:rPr>
              <a:t>Nursing Assessment</a:t>
            </a:r>
            <a:endParaRPr lang="en-CA" sz="2000" dirty="0">
              <a:solidFill>
                <a:srgbClr val="0070C0"/>
              </a:solidFill>
              <a:latin typeface="Cabin" pitchFamily="2" charset="0"/>
            </a:endParaRPr>
          </a:p>
          <a:p>
            <a:r>
              <a:rPr lang="en-CA" sz="2000" dirty="0">
                <a:solidFill>
                  <a:srgbClr val="0070C0"/>
                </a:solidFill>
                <a:latin typeface="Cabin" pitchFamily="2" charset="0"/>
              </a:rPr>
              <a:t>Wound or Incision</a:t>
            </a:r>
            <a:r>
              <a:rPr lang="en-CA" sz="2000" dirty="0">
                <a:latin typeface="Cabin" pitchFamily="2" charset="0"/>
              </a:rPr>
              <a:t>: Redness, warmth, swelling, drainage from a wound</a:t>
            </a:r>
          </a:p>
          <a:p>
            <a:pPr lvl="1"/>
            <a:r>
              <a:rPr lang="en-CA" sz="2000" dirty="0">
                <a:latin typeface="Cabin" pitchFamily="2" charset="0"/>
              </a:rPr>
              <a:t>Yellow or green drainage (i.e., purulent drainage)</a:t>
            </a:r>
          </a:p>
          <a:p>
            <a:r>
              <a:rPr lang="en-CA" sz="2000" dirty="0">
                <a:solidFill>
                  <a:srgbClr val="0070C0"/>
                </a:solidFill>
                <a:latin typeface="Cabin" pitchFamily="2" charset="0"/>
              </a:rPr>
              <a:t>Neurological</a:t>
            </a:r>
            <a:r>
              <a:rPr lang="en-CA" sz="2000" dirty="0">
                <a:latin typeface="Cabin" pitchFamily="2" charset="0"/>
              </a:rPr>
              <a:t>: Observe for mental status &amp; changes in behaviour (i.e. New confusion and/or worsening level of consciousness).</a:t>
            </a:r>
          </a:p>
          <a:p>
            <a:r>
              <a:rPr lang="en-CA" sz="2000" dirty="0">
                <a:solidFill>
                  <a:srgbClr val="0070C0"/>
                </a:solidFill>
                <a:latin typeface="Cabin" pitchFamily="2" charset="0"/>
              </a:rPr>
              <a:t>Respiratory</a:t>
            </a:r>
            <a:r>
              <a:rPr lang="en-CA" sz="2000" dirty="0">
                <a:latin typeface="Cabin" pitchFamily="2" charset="0"/>
              </a:rPr>
              <a:t>: Sore throat, new cough and/or productive cough of purulent sputum, SOB, RR&gt; 20/min</a:t>
            </a:r>
          </a:p>
          <a:p>
            <a:r>
              <a:rPr lang="en-CA" sz="2000" dirty="0">
                <a:solidFill>
                  <a:srgbClr val="0070C0"/>
                </a:solidFill>
                <a:latin typeface="Cabin" pitchFamily="2" charset="0"/>
              </a:rPr>
              <a:t>Genitourinary</a:t>
            </a:r>
            <a:r>
              <a:rPr lang="en-CA" sz="2000" dirty="0">
                <a:latin typeface="Cabin" pitchFamily="2" charset="0"/>
              </a:rPr>
              <a:t>: Malodorous, cloudy, or bloody urine, with increased frequency, urgency, or pain with urination</a:t>
            </a:r>
          </a:p>
          <a:p>
            <a:r>
              <a:rPr lang="en-CA" sz="2000" dirty="0">
                <a:solidFill>
                  <a:srgbClr val="0070C0"/>
                </a:solidFill>
                <a:latin typeface="Cabin" pitchFamily="2" charset="0"/>
              </a:rPr>
              <a:t>Gastrointestinal</a:t>
            </a:r>
            <a:r>
              <a:rPr lang="en-CA" sz="2000" dirty="0">
                <a:latin typeface="Cabin" pitchFamily="2" charset="0"/>
              </a:rPr>
              <a:t>: Loss of appetite, nausea, vomiting, or diarrhea. Discolored or unusually malodorous feces.</a:t>
            </a:r>
          </a:p>
          <a:p>
            <a:endParaRPr lang="en-CA" dirty="0">
              <a:latin typeface="Cabi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69375" y="6457846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latin typeface="Cabin" pitchFamily="2" charset="0"/>
              </a:rPr>
              <a:t>(RNAO, 2016).</a:t>
            </a:r>
          </a:p>
        </p:txBody>
      </p:sp>
    </p:spTree>
    <p:extLst>
      <p:ext uri="{BB962C8B-B14F-4D97-AF65-F5344CB8AC3E}">
        <p14:creationId xmlns:p14="http://schemas.microsoft.com/office/powerpoint/2010/main" val="98712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478" y="722793"/>
            <a:ext cx="10515600" cy="75183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Cabin" pitchFamily="2" charset="0"/>
              </a:rPr>
              <a:t>Assessment of Foot Ulcers: S &amp; S of Infection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98617" y="179171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>
                <a:latin typeface="Cabin" pitchFamily="2" charset="0"/>
              </a:rPr>
              <a:t>Non-limb-threatening Infection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  <a:latin typeface="Cabin" pitchFamily="2" charset="0"/>
              </a:rPr>
              <a:t>Superficial infection</a:t>
            </a:r>
          </a:p>
          <a:p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Non-healing</a:t>
            </a:r>
          </a:p>
          <a:p>
            <a:r>
              <a:rPr lang="en-CA" dirty="0">
                <a:latin typeface="Cabin" pitchFamily="2" charset="0"/>
              </a:rPr>
              <a:t>Bright red granulation tissue</a:t>
            </a:r>
          </a:p>
          <a:p>
            <a:r>
              <a:rPr lang="en-CA" dirty="0">
                <a:latin typeface="Cabin" pitchFamily="2" charset="0"/>
              </a:rPr>
              <a:t>Friable and exuberant granulation</a:t>
            </a:r>
          </a:p>
          <a:p>
            <a:r>
              <a:rPr lang="en-CA" dirty="0">
                <a:latin typeface="Cabin" pitchFamily="2" charset="0"/>
              </a:rPr>
              <a:t>New areas of breakdown or </a:t>
            </a:r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necrosis</a:t>
            </a:r>
          </a:p>
          <a:p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Increased exudates</a:t>
            </a:r>
          </a:p>
          <a:p>
            <a:r>
              <a:rPr lang="en-CA" dirty="0">
                <a:latin typeface="Cabin" pitchFamily="2" charset="0"/>
              </a:rPr>
              <a:t>Bridging  of soft tissue and the epithelium</a:t>
            </a:r>
          </a:p>
          <a:p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Foul odour from discharge</a:t>
            </a:r>
          </a:p>
          <a:p>
            <a:endParaRPr lang="en-CA" dirty="0">
              <a:latin typeface="Cabi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48826" y="6460145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latin typeface="Cabin" pitchFamily="2" charset="0"/>
              </a:rPr>
              <a:t>(RNAO, 2016).</a:t>
            </a:r>
          </a:p>
        </p:txBody>
      </p:sp>
      <p:pic>
        <p:nvPicPr>
          <p:cNvPr id="3074" name="Picture 2" descr="Nonbacterial Causes of Lymphangitis with Streaking | American Board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26" y="1791719"/>
            <a:ext cx="3516252" cy="40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3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und manag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26165" r="49380" b="30466"/>
          <a:stretch/>
        </p:blipFill>
        <p:spPr bwMode="auto">
          <a:xfrm>
            <a:off x="6731995" y="1728924"/>
            <a:ext cx="5259980" cy="41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14" y="772882"/>
            <a:ext cx="10515600" cy="75183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Cabin" pitchFamily="2" charset="0"/>
              </a:rPr>
              <a:t>Assessment of Foot Ulcers: S &amp; S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576" y="1728924"/>
            <a:ext cx="6182104" cy="49730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>
                <a:latin typeface="Cabin" pitchFamily="2" charset="0"/>
              </a:rPr>
              <a:t>Limb-threatening Infection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  <a:latin typeface="Cabin" pitchFamily="2" charset="0"/>
              </a:rPr>
              <a:t>Deep wound infection</a:t>
            </a:r>
          </a:p>
          <a:p>
            <a:r>
              <a:rPr lang="en-CA" dirty="0">
                <a:latin typeface="Cabin" pitchFamily="2" charset="0"/>
              </a:rPr>
              <a:t>Pain</a:t>
            </a:r>
          </a:p>
          <a:p>
            <a:r>
              <a:rPr lang="en-CA" dirty="0">
                <a:latin typeface="Cabin" pitchFamily="2" charset="0"/>
              </a:rPr>
              <a:t>Swelling, induration</a:t>
            </a:r>
          </a:p>
          <a:p>
            <a:r>
              <a:rPr lang="en-CA" dirty="0">
                <a:latin typeface="Cabin" pitchFamily="2" charset="0"/>
              </a:rPr>
              <a:t>Erythema </a:t>
            </a:r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(&gt; 2 cm)</a:t>
            </a:r>
          </a:p>
          <a:p>
            <a:r>
              <a:rPr lang="en-CA" dirty="0">
                <a:latin typeface="Cabin" pitchFamily="2" charset="0"/>
              </a:rPr>
              <a:t>Wound breakdown</a:t>
            </a:r>
          </a:p>
          <a:p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Increased</a:t>
            </a:r>
            <a:r>
              <a:rPr lang="en-CA" dirty="0">
                <a:latin typeface="Cabin" pitchFamily="2" charset="0"/>
              </a:rPr>
              <a:t> size or satellite areas </a:t>
            </a:r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undermining or tunneling</a:t>
            </a:r>
          </a:p>
          <a:p>
            <a:r>
              <a:rPr lang="en-CA" dirty="0">
                <a:latin typeface="Cabin" pitchFamily="2" charset="0"/>
              </a:rPr>
              <a:t>Probing to bone</a:t>
            </a:r>
          </a:p>
          <a:p>
            <a:r>
              <a:rPr lang="en-CA" dirty="0">
                <a:latin typeface="Cabin" pitchFamily="2" charset="0"/>
              </a:rPr>
              <a:t>Anorexia</a:t>
            </a:r>
          </a:p>
          <a:p>
            <a:r>
              <a:rPr lang="en-CA" dirty="0">
                <a:latin typeface="Cabin" pitchFamily="2" charset="0"/>
              </a:rPr>
              <a:t>Flu-like symptoms</a:t>
            </a:r>
          </a:p>
          <a:p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Erratic glucose </a:t>
            </a:r>
            <a:r>
              <a:rPr lang="en-CA" dirty="0">
                <a:latin typeface="Cabin" pitchFamily="2" charset="0"/>
              </a:rPr>
              <a:t>levels</a:t>
            </a:r>
          </a:p>
          <a:p>
            <a:endParaRPr lang="en-CA" dirty="0">
              <a:latin typeface="Cabi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2246" y="6488668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latin typeface="Cabin" pitchFamily="2" charset="0"/>
              </a:rPr>
              <a:t>(RNAO, 2016).</a:t>
            </a:r>
          </a:p>
        </p:txBody>
      </p:sp>
    </p:spTree>
    <p:extLst>
      <p:ext uri="{BB962C8B-B14F-4D97-AF65-F5344CB8AC3E}">
        <p14:creationId xmlns:p14="http://schemas.microsoft.com/office/powerpoint/2010/main" val="271400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14" y="772882"/>
            <a:ext cx="10515600" cy="751839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Cabin" pitchFamily="2" charset="0"/>
              </a:rPr>
              <a:t>Assessment of Foot Ulcers: S &amp; S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14" y="172892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  <a:latin typeface="Cabin" pitchFamily="2" charset="0"/>
              </a:rPr>
              <a:t>Systemic infection</a:t>
            </a:r>
            <a:endParaRPr lang="en-CA" dirty="0">
              <a:latin typeface="Cabin" pitchFamily="2" charset="0"/>
            </a:endParaRPr>
          </a:p>
          <a:p>
            <a:pPr marL="0" indent="0">
              <a:buNone/>
            </a:pPr>
            <a:r>
              <a:rPr lang="en-CA" dirty="0">
                <a:latin typeface="Cabin" pitchFamily="2" charset="0"/>
              </a:rPr>
              <a:t>In addition to deep wound infection symptoms:</a:t>
            </a:r>
          </a:p>
          <a:p>
            <a:r>
              <a:rPr lang="en-CA" dirty="0">
                <a:latin typeface="Cabin" pitchFamily="2" charset="0"/>
              </a:rPr>
              <a:t>Fever</a:t>
            </a:r>
          </a:p>
          <a:p>
            <a:r>
              <a:rPr lang="en-CA" dirty="0">
                <a:latin typeface="Cabin" pitchFamily="2" charset="0"/>
              </a:rPr>
              <a:t>Rigour</a:t>
            </a:r>
          </a:p>
          <a:p>
            <a:r>
              <a:rPr lang="en-CA" dirty="0">
                <a:latin typeface="Cabin" pitchFamily="2" charset="0"/>
              </a:rPr>
              <a:t>Chills</a:t>
            </a:r>
          </a:p>
          <a:p>
            <a:r>
              <a:rPr lang="en-CA" dirty="0">
                <a:latin typeface="Cabin" pitchFamily="2" charset="0"/>
              </a:rPr>
              <a:t>Hypotension (BP &lt; 90/60 mmHg) </a:t>
            </a:r>
          </a:p>
          <a:p>
            <a:r>
              <a:rPr lang="en-CA" dirty="0">
                <a:latin typeface="Cabin" pitchFamily="2" charset="0"/>
              </a:rPr>
              <a:t>Tachycardia HR &gt; 100 bpm</a:t>
            </a:r>
          </a:p>
          <a:p>
            <a:r>
              <a:rPr lang="en-CA" dirty="0">
                <a:latin typeface="Cabin" pitchFamily="2" charset="0"/>
              </a:rPr>
              <a:t>Hypoxia SpO2 &lt; 90%</a:t>
            </a:r>
          </a:p>
          <a:p>
            <a:r>
              <a:rPr lang="en-CA" dirty="0">
                <a:latin typeface="Cabin" pitchFamily="2" charset="0"/>
              </a:rPr>
              <a:t>Multi-organ failure related to sepsis</a:t>
            </a:r>
          </a:p>
          <a:p>
            <a:endParaRPr lang="en-CA" dirty="0">
              <a:latin typeface="Cabi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2246" y="6488668"/>
            <a:ext cx="1277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latin typeface="Cabin" pitchFamily="2" charset="0"/>
              </a:rPr>
              <a:t>(RNAO, 2016).</a:t>
            </a:r>
          </a:p>
        </p:txBody>
      </p:sp>
    </p:spTree>
    <p:extLst>
      <p:ext uri="{BB962C8B-B14F-4D97-AF65-F5344CB8AC3E}">
        <p14:creationId xmlns:p14="http://schemas.microsoft.com/office/powerpoint/2010/main" val="379644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6" y="2358728"/>
            <a:ext cx="48225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latin typeface="Cabin" pitchFamily="2" charset="0"/>
              </a:rPr>
              <a:t>Physician/NP Communication: SBAR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458690" y="332507"/>
            <a:ext cx="6013449" cy="53780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  <a:latin typeface="Cabin" pitchFamily="2" charset="0"/>
              </a:rPr>
              <a:t>S</a:t>
            </a:r>
            <a:r>
              <a:rPr lang="en-CA" sz="3200" dirty="0">
                <a:latin typeface="Cabin" pitchFamily="2" charset="0"/>
              </a:rPr>
              <a:t>ituation: </a:t>
            </a:r>
          </a:p>
          <a:p>
            <a:pPr lvl="1"/>
            <a:r>
              <a:rPr lang="en-CA" sz="2800" dirty="0">
                <a:latin typeface="Cabin" pitchFamily="2" charset="0"/>
              </a:rPr>
              <a:t>What is the concern?</a:t>
            </a:r>
          </a:p>
          <a:p>
            <a:endParaRPr lang="en-CA" sz="3200" dirty="0">
              <a:latin typeface="Cabin" pitchFamily="2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  <a:latin typeface="Cabin" pitchFamily="2" charset="0"/>
              </a:rPr>
              <a:t>B</a:t>
            </a:r>
            <a:r>
              <a:rPr lang="en-CA" sz="3200" dirty="0">
                <a:latin typeface="Cabin" pitchFamily="2" charset="0"/>
              </a:rPr>
              <a:t>ackground: </a:t>
            </a:r>
          </a:p>
          <a:p>
            <a:pPr lvl="1"/>
            <a:r>
              <a:rPr lang="en-CA" sz="2800" dirty="0">
                <a:latin typeface="Cabin" pitchFamily="2" charset="0"/>
              </a:rPr>
              <a:t>What do you know?</a:t>
            </a:r>
          </a:p>
          <a:p>
            <a:pPr marL="800100" lvl="1" indent="-342900"/>
            <a:endParaRPr lang="en-CA" dirty="0">
              <a:latin typeface="Cabin" pitchFamily="2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  <a:latin typeface="Cabin" pitchFamily="2" charset="0"/>
              </a:rPr>
              <a:t>A</a:t>
            </a:r>
            <a:r>
              <a:rPr lang="en-CA" sz="3200" dirty="0">
                <a:latin typeface="Cabin" pitchFamily="2" charset="0"/>
              </a:rPr>
              <a:t>ction/Assessment: </a:t>
            </a:r>
          </a:p>
          <a:p>
            <a:pPr lvl="1"/>
            <a:r>
              <a:rPr lang="en-CA" sz="2800" dirty="0">
                <a:latin typeface="Cabin" pitchFamily="2" charset="0"/>
              </a:rPr>
              <a:t>What did you do?</a:t>
            </a:r>
          </a:p>
          <a:p>
            <a:pPr lvl="2"/>
            <a:r>
              <a:rPr lang="en-CA" sz="2400" dirty="0">
                <a:latin typeface="Cabin" pitchFamily="2" charset="0"/>
              </a:rPr>
              <a:t>Assessment</a:t>
            </a:r>
          </a:p>
          <a:p>
            <a:pPr lvl="2"/>
            <a:r>
              <a:rPr lang="en-CA" sz="2400" dirty="0">
                <a:latin typeface="Cabin" pitchFamily="2" charset="0"/>
              </a:rPr>
              <a:t>Interventions</a:t>
            </a:r>
          </a:p>
          <a:p>
            <a:pPr marL="914400" lvl="2" indent="0">
              <a:buNone/>
            </a:pPr>
            <a:endParaRPr lang="en-CA" sz="2400" dirty="0">
              <a:latin typeface="Cabin" pitchFamily="2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C00000"/>
                </a:solidFill>
                <a:latin typeface="Cabin" pitchFamily="2" charset="0"/>
              </a:rPr>
              <a:t>R</a:t>
            </a:r>
            <a:r>
              <a:rPr lang="en-CA" sz="3200" dirty="0">
                <a:latin typeface="Cabin" pitchFamily="2" charset="0"/>
              </a:rPr>
              <a:t>ecommendation/Request: </a:t>
            </a:r>
          </a:p>
          <a:p>
            <a:pPr lvl="1"/>
            <a:r>
              <a:rPr lang="en-CA" sz="2800" dirty="0">
                <a:latin typeface="Cabin" pitchFamily="2" charset="0"/>
              </a:rPr>
              <a:t>What help is needed?</a:t>
            </a:r>
          </a:p>
          <a:p>
            <a:pPr marL="0" indent="0">
              <a:buNone/>
            </a:pPr>
            <a:endParaRPr lang="en-CA" sz="3200" dirty="0">
              <a:latin typeface="Cabin" pitchFamily="2" charset="0"/>
            </a:endParaRPr>
          </a:p>
          <a:p>
            <a:pPr marL="457200" lvl="1" indent="0">
              <a:buNone/>
            </a:pPr>
            <a:endParaRPr lang="en-CA" sz="2800" dirty="0">
              <a:latin typeface="Cabin" pitchFamily="2" charset="0"/>
            </a:endParaRPr>
          </a:p>
          <a:p>
            <a:pPr marL="0" indent="0">
              <a:buNone/>
            </a:pPr>
            <a:endParaRPr lang="en-CA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8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8A85-8AED-DEC3-C6BF-39C4EFE8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What is Sepsis?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BDBF1-B0A5-FC48-5979-AC02FF623D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Severe infection </a:t>
            </a:r>
            <a:r>
              <a:rPr lang="en-CA" dirty="0">
                <a:latin typeface="Cabin" pitchFamily="2" charset="0"/>
              </a:rPr>
              <a:t>spreading via the bloodstream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Bacterial, Viral; Fungal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Infections in lungs, kidney, skin, abdomen etc. can spread and lead to sepsis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If suspected/confirmed: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It is </a:t>
            </a:r>
            <a:r>
              <a:rPr lang="en-CA" b="1" dirty="0">
                <a:latin typeface="Cabin" pitchFamily="2" charset="0"/>
              </a:rPr>
              <a:t>CRUCIAL</a:t>
            </a:r>
            <a:r>
              <a:rPr lang="en-CA" dirty="0">
                <a:latin typeface="Cabin" pitchFamily="2" charset="0"/>
              </a:rPr>
              <a:t> to </a:t>
            </a: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monitor closely for signs &amp; symptoms </a:t>
            </a:r>
            <a:r>
              <a:rPr lang="en-CA" dirty="0">
                <a:latin typeface="Cabin" pitchFamily="2" charset="0"/>
              </a:rPr>
              <a:t>of rapid progression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Nurse is often the </a:t>
            </a:r>
            <a:r>
              <a:rPr lang="en-CA" b="1" dirty="0">
                <a:solidFill>
                  <a:srgbClr val="C00000"/>
                </a:solidFill>
                <a:latin typeface="Cabin" pitchFamily="2" charset="0"/>
              </a:rPr>
              <a:t>first</a:t>
            </a:r>
            <a:r>
              <a:rPr lang="en-CA" dirty="0">
                <a:latin typeface="Cabin" pitchFamily="2" charset="0"/>
              </a:rPr>
              <a:t> to recognize sepsis as well as risk of sepsis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b="1" dirty="0">
                <a:latin typeface="Cabin" pitchFamily="2" charset="0"/>
              </a:rPr>
              <a:t>Early</a:t>
            </a:r>
            <a:r>
              <a:rPr lang="en-CA" dirty="0">
                <a:latin typeface="Cabin" pitchFamily="2" charset="0"/>
              </a:rPr>
              <a:t> recognition and rapid response are </a:t>
            </a:r>
            <a:r>
              <a:rPr lang="en-CA" b="1" dirty="0">
                <a:latin typeface="Cabin" pitchFamily="2" charset="0"/>
              </a:rPr>
              <a:t>essential</a:t>
            </a:r>
            <a:r>
              <a:rPr lang="en-CA" dirty="0">
                <a:latin typeface="Cabin" pitchFamily="2" charset="0"/>
              </a:rPr>
              <a:t> for successful treatment of sepsis </a:t>
            </a:r>
          </a:p>
          <a:p>
            <a:endParaRPr lang="en-CA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5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893-69B4-8F96-2E42-A48A44BD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accent2"/>
                </a:solidFill>
                <a:latin typeface="Cabin" pitchFamily="2" charset="0"/>
              </a:rPr>
              <a:t>Stages of Sepsis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F45A-DE12-E17D-72BA-D013412C0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822" y="1690688"/>
            <a:ext cx="5545754" cy="4498975"/>
          </a:xfrm>
        </p:spPr>
        <p:txBody>
          <a:bodyPr>
            <a:noAutofit/>
          </a:bodyPr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CA" sz="2400" dirty="0">
                <a:solidFill>
                  <a:srgbClr val="C00000"/>
                </a:solidFill>
                <a:latin typeface="Cabin" pitchFamily="2" charset="0"/>
              </a:rPr>
              <a:t>Systemic Inflammatory Response Syndrome (SIRS)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dirty="0">
                <a:latin typeface="Cabin" pitchFamily="2" charset="0"/>
              </a:rPr>
              <a:t>Systemic inflammation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dirty="0">
                <a:latin typeface="Cabin" pitchFamily="2" charset="0"/>
              </a:rPr>
              <a:t> 2 of the following:</a:t>
            </a:r>
          </a:p>
          <a:p>
            <a:pPr lvl="2" eaLnBrk="1" hangingPunct="1">
              <a:defRPr/>
            </a:pPr>
            <a:r>
              <a:rPr lang="en-CA" sz="2400" dirty="0">
                <a:latin typeface="Cabin" pitchFamily="2" charset="0"/>
              </a:rPr>
              <a:t>Temp &gt;38 or &lt;36</a:t>
            </a:r>
          </a:p>
          <a:p>
            <a:pPr lvl="2" eaLnBrk="1" hangingPunct="1">
              <a:defRPr/>
            </a:pPr>
            <a:r>
              <a:rPr lang="en-CA" sz="2400" dirty="0">
                <a:latin typeface="Cabin" pitchFamily="2" charset="0"/>
              </a:rPr>
              <a:t>HR &gt;90</a:t>
            </a:r>
          </a:p>
          <a:p>
            <a:pPr lvl="2" eaLnBrk="1" hangingPunct="1">
              <a:defRPr/>
            </a:pPr>
            <a:r>
              <a:rPr lang="en-CA" sz="2400" dirty="0">
                <a:latin typeface="Cabin" pitchFamily="2" charset="0"/>
              </a:rPr>
              <a:t>RR &gt;20</a:t>
            </a:r>
          </a:p>
          <a:p>
            <a:pPr lvl="2" eaLnBrk="1" hangingPunct="1">
              <a:defRPr/>
            </a:pPr>
            <a:r>
              <a:rPr lang="en-CA" sz="2400" dirty="0">
                <a:latin typeface="Cabin" pitchFamily="2" charset="0"/>
              </a:rPr>
              <a:t>Elevated </a:t>
            </a:r>
            <a:r>
              <a:rPr lang="en-CA" sz="2400" dirty="0" err="1">
                <a:latin typeface="Cabin" pitchFamily="2" charset="0"/>
              </a:rPr>
              <a:t>wbc</a:t>
            </a:r>
            <a:r>
              <a:rPr lang="en-CA" sz="2400" dirty="0">
                <a:latin typeface="Cabin" pitchFamily="2" charset="0"/>
              </a:rPr>
              <a:t> or low </a:t>
            </a:r>
            <a:r>
              <a:rPr lang="en-CA" sz="2400" dirty="0" err="1">
                <a:latin typeface="Cabin" pitchFamily="2" charset="0"/>
              </a:rPr>
              <a:t>wbc</a:t>
            </a:r>
            <a:endParaRPr lang="en-CA" sz="2400" dirty="0">
              <a:latin typeface="Cabin" pitchFamily="2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CA" sz="2400" dirty="0">
                <a:solidFill>
                  <a:srgbClr val="C00000"/>
                </a:solidFill>
                <a:latin typeface="Cabin" pitchFamily="2" charset="0"/>
              </a:rPr>
              <a:t>Sepsis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dirty="0">
                <a:latin typeface="Cabin" pitchFamily="2" charset="0"/>
              </a:rPr>
              <a:t>Previous criteria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dirty="0">
                <a:latin typeface="Cabin" pitchFamily="2" charset="0"/>
              </a:rPr>
              <a:t>Plus probable or confirmed infection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en-CA" dirty="0">
              <a:latin typeface="Cabin" pitchFamily="2" charset="0"/>
            </a:endParaRPr>
          </a:p>
          <a:p>
            <a:pPr marL="1066800" lvl="1" indent="-609600">
              <a:buFont typeface="Wingdings" panose="05000000000000000000" pitchFamily="2" charset="2"/>
              <a:buAutoNum type="arabicPeriod"/>
              <a:defRPr/>
            </a:pPr>
            <a:endParaRPr lang="en-CA" dirty="0">
              <a:latin typeface="Cabin" pitchFamily="2" charset="0"/>
            </a:endParaRPr>
          </a:p>
          <a:p>
            <a:pPr marL="0" indent="0">
              <a:buNone/>
            </a:pPr>
            <a:endParaRPr lang="en-CA" sz="2400" dirty="0">
              <a:latin typeface="Cabi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70B4A-02FB-69EA-7B6E-A9CE8718E509}"/>
              </a:ext>
            </a:extLst>
          </p:cNvPr>
          <p:cNvSpPr txBox="1"/>
          <p:nvPr/>
        </p:nvSpPr>
        <p:spPr>
          <a:xfrm>
            <a:off x="6096000" y="1653093"/>
            <a:ext cx="59095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None/>
              <a:defRPr/>
            </a:pPr>
            <a:r>
              <a:rPr lang="en-CA" sz="2400" dirty="0">
                <a:solidFill>
                  <a:srgbClr val="C00000"/>
                </a:solidFill>
                <a:latin typeface="Cabin" pitchFamily="2" charset="0"/>
              </a:rPr>
              <a:t>3. Severe Sepsis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sz="2400" dirty="0">
                <a:latin typeface="Cabin" pitchFamily="2" charset="0"/>
              </a:rPr>
              <a:t>Previous criteria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CA" sz="2400" dirty="0">
                <a:latin typeface="Cabin" pitchFamily="2" charset="0"/>
              </a:rPr>
              <a:t>Plus, S&amp;S of organ failure</a:t>
            </a:r>
          </a:p>
          <a:p>
            <a:pPr eaLnBrk="1" hangingPunct="1">
              <a:buFontTx/>
              <a:buChar char="•"/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Cabin" pitchFamily="2" charset="0"/>
              </a:rPr>
              <a:t>Lungs</a:t>
            </a:r>
            <a:r>
              <a:rPr lang="en-CA" sz="2400" dirty="0">
                <a:latin typeface="Cabin" pitchFamily="2" charset="0"/>
              </a:rPr>
              <a:t>: Acute respiratory distress</a:t>
            </a:r>
          </a:p>
          <a:p>
            <a:pPr eaLnBrk="1" hangingPunct="1">
              <a:buFontTx/>
              <a:buChar char="•"/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Cabin" pitchFamily="2" charset="0"/>
              </a:rPr>
              <a:t>Brain</a:t>
            </a:r>
            <a:r>
              <a:rPr lang="en-CA" sz="2400" dirty="0">
                <a:latin typeface="Cabin" pitchFamily="2" charset="0"/>
              </a:rPr>
              <a:t>: acutely altered mental status, GCS&lt;15</a:t>
            </a:r>
          </a:p>
          <a:p>
            <a:pPr eaLnBrk="1" hangingPunct="1">
              <a:buFontTx/>
              <a:buChar char="•"/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Cabin" pitchFamily="2" charset="0"/>
              </a:rPr>
              <a:t>Liver: </a:t>
            </a:r>
            <a:r>
              <a:rPr lang="en-CA" sz="2400" dirty="0">
                <a:latin typeface="Cabin" pitchFamily="2" charset="0"/>
              </a:rPr>
              <a:t>elevated LFT &amp; bilirubin</a:t>
            </a:r>
          </a:p>
          <a:p>
            <a:pPr eaLnBrk="1" hangingPunct="1">
              <a:buFontTx/>
              <a:buChar char="•"/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Cabin" pitchFamily="2" charset="0"/>
              </a:rPr>
              <a:t>Kidney</a:t>
            </a:r>
            <a:r>
              <a:rPr lang="en-CA" sz="2400" dirty="0">
                <a:latin typeface="Cabin" pitchFamily="2" charset="0"/>
              </a:rPr>
              <a:t>: elevated Cr, low urine output (despite fluid)</a:t>
            </a:r>
          </a:p>
          <a:p>
            <a:pPr eaLnBrk="1" hangingPunct="1">
              <a:buFontTx/>
              <a:buChar char="•"/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Cabin" pitchFamily="2" charset="0"/>
              </a:rPr>
              <a:t>Heart</a:t>
            </a:r>
            <a:r>
              <a:rPr lang="en-CA" sz="2400" dirty="0">
                <a:latin typeface="Cabin" pitchFamily="2" charset="0"/>
              </a:rPr>
              <a:t>: Hypotension, drop from baseline BP &gt;40mmHg</a:t>
            </a:r>
          </a:p>
          <a:p>
            <a:pPr eaLnBrk="1" hangingPunct="1">
              <a:buFontTx/>
              <a:buChar char="•"/>
              <a:defRPr/>
            </a:pP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Cabin" pitchFamily="2" charset="0"/>
              </a:rPr>
              <a:t>Hematologic</a:t>
            </a:r>
            <a:r>
              <a:rPr lang="en-CA" sz="2400" dirty="0">
                <a:latin typeface="Cabin" pitchFamily="2" charset="0"/>
              </a:rPr>
              <a:t>: decreased platelet, increased INR (without anticoagulation)</a:t>
            </a:r>
          </a:p>
        </p:txBody>
      </p:sp>
    </p:spTree>
    <p:extLst>
      <p:ext uri="{BB962C8B-B14F-4D97-AF65-F5344CB8AC3E}">
        <p14:creationId xmlns:p14="http://schemas.microsoft.com/office/powerpoint/2010/main" val="81873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3C8B-558A-5093-2BBA-07238AB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CA" b="1" dirty="0">
                <a:latin typeface="Cabin" pitchFamily="2" charset="0"/>
              </a:rPr>
              <a:t>4. Septic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9330-9A5A-0495-4804-0F97621AAD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dirty="0">
                <a:latin typeface="Cabin" pitchFamily="2" charset="0"/>
              </a:rPr>
              <a:t>Previous criteria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CA" dirty="0">
                <a:latin typeface="Cabin" pitchFamily="2" charset="0"/>
              </a:rPr>
              <a:t>Plus hypotension (which doesn’t respond to fluid resuscitation)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CA" dirty="0">
              <a:latin typeface="Cabin" pitchFamily="2" charset="0"/>
            </a:endParaRP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CA" dirty="0">
                <a:latin typeface="Cabin" pitchFamily="2" charset="0"/>
              </a:rPr>
              <a:t>High mortality rate</a:t>
            </a:r>
          </a:p>
          <a:p>
            <a:pPr marL="0" indent="0">
              <a:buNone/>
            </a:pPr>
            <a:endParaRPr lang="en-CA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84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7C6B-B7D5-E2DF-1E22-55224174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accent5"/>
                </a:solidFill>
                <a:latin typeface="Cabin" pitchFamily="2" charset="0"/>
              </a:rPr>
              <a:t>Sepsis: Signs and Symptoms</a:t>
            </a:r>
            <a:endParaRPr lang="en-CA" dirty="0">
              <a:solidFill>
                <a:schemeClr val="accent5"/>
              </a:solidFill>
              <a:latin typeface="Cabi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4F8A-F91E-D60D-A0FC-AA373E23D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76875" cy="456565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Fever or very low body temperature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Temperature greater than 38°C or lower than 36°C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Chills/Rigors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Increased heart rate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Heart rate greater then 90bpm/min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Increased respiratory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Respiratory rate greater than 20bpm/min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Severe Hypotension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Systolic blood pressure lower than 90mmHg </a:t>
            </a:r>
          </a:p>
          <a:p>
            <a:pPr marL="342900" indent="-342900"/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Hypoxia </a:t>
            </a:r>
            <a:r>
              <a:rPr lang="en-CA" dirty="0">
                <a:latin typeface="Cabin" pitchFamily="2" charset="0"/>
              </a:rPr>
              <a:t>SpO2 &lt;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Decreased or absent urine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New onset of </a:t>
            </a: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confusion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Cabin" pitchFamily="2" charset="0"/>
              </a:rPr>
              <a:t>Rash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C00000"/>
                </a:solidFill>
                <a:latin typeface="Cabin" pitchFamily="2" charset="0"/>
              </a:rPr>
              <a:t>Elevated WBCs or low</a:t>
            </a:r>
            <a:r>
              <a:rPr lang="en-CA" dirty="0">
                <a:solidFill>
                  <a:srgbClr val="FF0000"/>
                </a:solidFill>
                <a:latin typeface="Cabin" pitchFamily="2" charset="0"/>
              </a:rPr>
              <a:t> </a:t>
            </a:r>
            <a:r>
              <a:rPr lang="en-CA" dirty="0">
                <a:latin typeface="Cabin" pitchFamily="2" charset="0"/>
              </a:rPr>
              <a:t>WBCs </a:t>
            </a:r>
          </a:p>
          <a:p>
            <a:endParaRPr lang="en-CA" dirty="0">
              <a:latin typeface="Cabi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25F44-D461-9637-862D-604F9DB74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4150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CA" dirty="0">
              <a:latin typeface="Cabin" pitchFamily="2" charset="0"/>
            </a:endParaRPr>
          </a:p>
          <a:p>
            <a:pPr marL="0" indent="0" algn="ctr">
              <a:buNone/>
            </a:pPr>
            <a:r>
              <a:rPr lang="en-CA" sz="3400" dirty="0">
                <a:solidFill>
                  <a:schemeClr val="accent5"/>
                </a:solidFill>
                <a:latin typeface="Cabin" pitchFamily="2" charset="0"/>
              </a:rPr>
              <a:t>SEPSIS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latin typeface="Cabin" pitchFamily="2" charset="0"/>
              </a:rPr>
              <a:t>S</a:t>
            </a:r>
            <a:r>
              <a:rPr lang="en-CA" sz="4000" dirty="0">
                <a:latin typeface="Cabin" pitchFamily="2" charset="0"/>
              </a:rPr>
              <a:t>: Slurred speech or confusion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latin typeface="Cabin" pitchFamily="2" charset="0"/>
              </a:rPr>
              <a:t>E</a:t>
            </a:r>
            <a:r>
              <a:rPr lang="en-CA" sz="4000" dirty="0">
                <a:latin typeface="Cabin" pitchFamily="2" charset="0"/>
              </a:rPr>
              <a:t>: Extreme shivering or fever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latin typeface="Cabin" pitchFamily="2" charset="0"/>
              </a:rPr>
              <a:t>P</a:t>
            </a:r>
            <a:r>
              <a:rPr lang="en-CA" sz="4000" dirty="0">
                <a:latin typeface="Cabin" pitchFamily="2" charset="0"/>
              </a:rPr>
              <a:t>: Passing NO urine all day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latin typeface="Cabin" pitchFamily="2" charset="0"/>
              </a:rPr>
              <a:t>S</a:t>
            </a:r>
            <a:r>
              <a:rPr lang="en-CA" sz="4000" dirty="0">
                <a:latin typeface="Cabin" pitchFamily="2" charset="0"/>
              </a:rPr>
              <a:t>: Shortness of breath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latin typeface="Cabin" pitchFamily="2" charset="0"/>
              </a:rPr>
              <a:t>I</a:t>
            </a:r>
            <a:r>
              <a:rPr lang="en-CA" sz="4000" dirty="0">
                <a:latin typeface="Cabin" pitchFamily="2" charset="0"/>
              </a:rPr>
              <a:t>: It feels like you’re going to die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0000"/>
                </a:solidFill>
                <a:latin typeface="Cabin" pitchFamily="2" charset="0"/>
              </a:rPr>
              <a:t>S</a:t>
            </a:r>
            <a:r>
              <a:rPr lang="en-CA" sz="4000" dirty="0">
                <a:latin typeface="Cabin" pitchFamily="2" charset="0"/>
              </a:rPr>
              <a:t>: Skin mottled or discoloured</a:t>
            </a:r>
          </a:p>
        </p:txBody>
      </p:sp>
    </p:spTree>
    <p:extLst>
      <p:ext uri="{BB962C8B-B14F-4D97-AF65-F5344CB8AC3E}">
        <p14:creationId xmlns:p14="http://schemas.microsoft.com/office/powerpoint/2010/main" val="140095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PSIS - Causes &amp; Prevention - Incacar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" b="2171"/>
          <a:stretch/>
        </p:blipFill>
        <p:spPr bwMode="auto">
          <a:xfrm>
            <a:off x="1880571" y="580912"/>
            <a:ext cx="7258050" cy="62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8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CA" sz="4400" dirty="0">
                <a:latin typeface="Cabin" pitchFamily="2" charset="0"/>
              </a:rPr>
              <a:t>Clinical Signs &amp; Symptoms of Infection: Nursing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247679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19" y="767060"/>
            <a:ext cx="10515600" cy="751839"/>
          </a:xfrm>
        </p:spPr>
        <p:txBody>
          <a:bodyPr/>
          <a:lstStyle/>
          <a:p>
            <a:r>
              <a:rPr lang="en-CA" dirty="0"/>
              <a:t>Assessment for Infection: Pressure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39" y="1653868"/>
            <a:ext cx="10515600" cy="4561194"/>
          </a:xfrm>
        </p:spPr>
        <p:txBody>
          <a:bodyPr>
            <a:normAutofit fontScale="77500" lnSpcReduction="20000"/>
          </a:bodyPr>
          <a:lstStyle/>
          <a:p>
            <a:r>
              <a:rPr lang="en-CA" sz="3000" dirty="0">
                <a:latin typeface="Cabin" pitchFamily="2" charset="0"/>
              </a:rPr>
              <a:t>People with pressure injuries are at </a:t>
            </a:r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increased risk for infection</a:t>
            </a:r>
            <a:r>
              <a:rPr lang="en-CA" sz="3000" dirty="0">
                <a:latin typeface="Cabin" pitchFamily="2" charset="0"/>
              </a:rPr>
              <a:t>.</a:t>
            </a:r>
          </a:p>
          <a:p>
            <a:r>
              <a:rPr lang="en-CA" sz="3000" dirty="0">
                <a:latin typeface="Cabin" pitchFamily="2" charset="0"/>
              </a:rPr>
              <a:t>Assess </a:t>
            </a:r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pressure injuries for signs and symptoms of infection </a:t>
            </a:r>
            <a:r>
              <a:rPr lang="en-CA" sz="3000" dirty="0">
                <a:latin typeface="Cabin" pitchFamily="2" charset="0"/>
              </a:rPr>
              <a:t>(i.e., superficial critical colonization/localized infection or deep and surrounding infection/systemic infection) on initial examination and </a:t>
            </a:r>
            <a:r>
              <a:rPr lang="en-CA" sz="3000" dirty="0">
                <a:solidFill>
                  <a:srgbClr val="FF0000"/>
                </a:solidFill>
                <a:latin typeface="Cabin" pitchFamily="2" charset="0"/>
              </a:rPr>
              <a:t>at every visit, including at every dressing change.</a:t>
            </a:r>
          </a:p>
          <a:p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Regular pressure injury assessments </a:t>
            </a:r>
            <a:r>
              <a:rPr lang="en-CA" sz="3000" dirty="0">
                <a:latin typeface="Cabin" pitchFamily="2" charset="0"/>
              </a:rPr>
              <a:t>allow </a:t>
            </a:r>
            <a:r>
              <a:rPr lang="en-CA" sz="3000" dirty="0" err="1">
                <a:latin typeface="Cabin" pitchFamily="2" charset="0"/>
              </a:rPr>
              <a:t>interprofessional</a:t>
            </a:r>
            <a:r>
              <a:rPr lang="en-CA" sz="3000" dirty="0">
                <a:latin typeface="Cabin" pitchFamily="2" charset="0"/>
              </a:rPr>
              <a:t> teams to identify and treat wound infections while they are still in the early stages of development.</a:t>
            </a:r>
          </a:p>
          <a:p>
            <a:r>
              <a:rPr lang="en-CA" sz="3000" dirty="0">
                <a:latin typeface="Cabin" pitchFamily="2" charset="0"/>
              </a:rPr>
              <a:t>An assessment of the </a:t>
            </a:r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presence and degree of the person’s pain </a:t>
            </a:r>
            <a:r>
              <a:rPr lang="en-CA" sz="3000" dirty="0">
                <a:latin typeface="Cabin" pitchFamily="2" charset="0"/>
              </a:rPr>
              <a:t>must be included as a component of any assessment for infection.</a:t>
            </a:r>
          </a:p>
          <a:p>
            <a:r>
              <a:rPr lang="en-CA" sz="3000" dirty="0">
                <a:latin typeface="Cabin" pitchFamily="2" charset="0"/>
              </a:rPr>
              <a:t>To guide the use of appropriate anti-infective agents, it is important to obtain a semi-quantitative </a:t>
            </a:r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wound culture swab </a:t>
            </a:r>
            <a:r>
              <a:rPr lang="en-CA" sz="3000" dirty="0">
                <a:latin typeface="Cabin" pitchFamily="2" charset="0"/>
              </a:rPr>
              <a:t>(or tissue culture, in appropriate settings).</a:t>
            </a:r>
          </a:p>
          <a:p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Prior to obtaining a sample</a:t>
            </a:r>
            <a:r>
              <a:rPr lang="en-CA" sz="3000" dirty="0">
                <a:latin typeface="Cabin" pitchFamily="2" charset="0"/>
              </a:rPr>
              <a:t>, the wound bed should be </a:t>
            </a:r>
            <a:r>
              <a:rPr lang="en-CA" sz="3000" dirty="0">
                <a:solidFill>
                  <a:srgbClr val="0070C0"/>
                </a:solidFill>
                <a:latin typeface="Cabin" pitchFamily="2" charset="0"/>
              </a:rPr>
              <a:t>cleaned of debris</a:t>
            </a:r>
            <a:r>
              <a:rPr lang="en-CA" sz="3000" dirty="0">
                <a:latin typeface="Cabin" pitchFamily="2" charset="0"/>
              </a:rPr>
              <a:t>.</a:t>
            </a:r>
          </a:p>
          <a:p>
            <a:r>
              <a:rPr lang="en-CA" sz="3000" dirty="0">
                <a:latin typeface="Cabin" pitchFamily="2" charset="0"/>
              </a:rPr>
              <a:t>Tissue cultures and swabs should only be done once a clinician has reviewed the person’s wound history, conducted a physical exam of the pressure injury, and assessed the wound for signs of symptoms of infection.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3342" y="6403733"/>
            <a:ext cx="151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(RNAO, 2016).</a:t>
            </a:r>
          </a:p>
        </p:txBody>
      </p:sp>
    </p:spTree>
    <p:extLst>
      <p:ext uri="{BB962C8B-B14F-4D97-AF65-F5344CB8AC3E}">
        <p14:creationId xmlns:p14="http://schemas.microsoft.com/office/powerpoint/2010/main" val="137912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84" y="681696"/>
            <a:ext cx="10515600" cy="751839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Nursing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891" y="1818526"/>
            <a:ext cx="10515600" cy="4774073"/>
          </a:xfrm>
        </p:spPr>
        <p:txBody>
          <a:bodyPr/>
          <a:lstStyle/>
          <a:p>
            <a:r>
              <a:rPr lang="en-CA" dirty="0">
                <a:latin typeface="Cabin" pitchFamily="2" charset="0"/>
              </a:rPr>
              <a:t>General head to toe assessment</a:t>
            </a:r>
          </a:p>
          <a:p>
            <a:r>
              <a:rPr lang="en-CA" dirty="0">
                <a:latin typeface="Cabin" pitchFamily="2" charset="0"/>
              </a:rPr>
              <a:t>Pharmacological (antibacterial, antiviral, or anti-fungal agents)</a:t>
            </a:r>
          </a:p>
          <a:p>
            <a:r>
              <a:rPr lang="en-CA" dirty="0">
                <a:latin typeface="Cabin" pitchFamily="2" charset="0"/>
              </a:rPr>
              <a:t>Glycemic control</a:t>
            </a:r>
          </a:p>
          <a:p>
            <a:r>
              <a:rPr lang="en-CA" dirty="0">
                <a:latin typeface="Cabin" pitchFamily="2" charset="0"/>
              </a:rPr>
              <a:t>Diet high in protein and vitamin C (promotes healing)</a:t>
            </a:r>
          </a:p>
          <a:p>
            <a:r>
              <a:rPr lang="en-CA" dirty="0">
                <a:latin typeface="Cabin" pitchFamily="2" charset="0"/>
              </a:rPr>
              <a:t>Pain management</a:t>
            </a:r>
          </a:p>
          <a:p>
            <a:r>
              <a:rPr lang="en-CA" dirty="0">
                <a:latin typeface="Cabin" pitchFamily="2" charset="0"/>
              </a:rPr>
              <a:t>Appropriate wound dressings</a:t>
            </a:r>
          </a:p>
          <a:p>
            <a:r>
              <a:rPr lang="en-CA" dirty="0">
                <a:latin typeface="Cabin" pitchFamily="2" charset="0"/>
              </a:rPr>
              <a:t>Frequent vital signs monitoring</a:t>
            </a:r>
          </a:p>
          <a:p>
            <a:r>
              <a:rPr lang="en-CA" dirty="0">
                <a:latin typeface="Cabin" pitchFamily="2" charset="0"/>
              </a:rPr>
              <a:t>Adequate hydration</a:t>
            </a:r>
          </a:p>
        </p:txBody>
      </p:sp>
    </p:spTree>
    <p:extLst>
      <p:ext uri="{BB962C8B-B14F-4D97-AF65-F5344CB8AC3E}">
        <p14:creationId xmlns:p14="http://schemas.microsoft.com/office/powerpoint/2010/main" val="1181266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91" y="733067"/>
            <a:ext cx="10515600" cy="751839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Infection Prevention Strategies</a:t>
            </a:r>
            <a:endParaRPr lang="en-CA" dirty="0">
              <a:latin typeface="Cabi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08891" y="1806921"/>
            <a:ext cx="10515600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CA" dirty="0">
                <a:latin typeface="Cabin" pitchFamily="2" charset="0"/>
              </a:rPr>
              <a:t> Strict compliance with hand hygiene, universal and isolation precautions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>
                <a:latin typeface="Cabin" pitchFamily="2" charset="0"/>
              </a:rPr>
              <a:t> Minimizing the risk of catheter contamination and duration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>
                <a:latin typeface="Cabin" pitchFamily="2" charset="0"/>
              </a:rPr>
              <a:t> Meticulous skin care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>
                <a:latin typeface="Cabin" pitchFamily="2" charset="0"/>
              </a:rPr>
              <a:t> Education to staff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>
                <a:latin typeface="Cabin" pitchFamily="2" charset="0"/>
              </a:rPr>
              <a:t> Surveillance of nosocomial infection rates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>
                <a:latin typeface="Cabin" pitchFamily="2" charset="0"/>
              </a:rPr>
              <a:t> Prophylactic antibiotic therapy may be given</a:t>
            </a:r>
          </a:p>
        </p:txBody>
      </p:sp>
    </p:spTree>
    <p:extLst>
      <p:ext uri="{BB962C8B-B14F-4D97-AF65-F5344CB8AC3E}">
        <p14:creationId xmlns:p14="http://schemas.microsoft.com/office/powerpoint/2010/main" val="1397150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66" y="729642"/>
            <a:ext cx="10515600" cy="751839"/>
          </a:xfrm>
        </p:spPr>
        <p:txBody>
          <a:bodyPr/>
          <a:lstStyle/>
          <a:p>
            <a:pPr algn="ctr"/>
            <a:r>
              <a:rPr lang="en-CA" dirty="0">
                <a:latin typeface="Cabin" pitchFamily="2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991" y="1907886"/>
            <a:ext cx="10515600" cy="40636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latin typeface="Cabin" pitchFamily="2" charset="0"/>
              </a:rPr>
              <a:t>Registered Nurses Association of Ontario (2016). </a:t>
            </a:r>
            <a:r>
              <a:rPr lang="en-CA" i="1" dirty="0">
                <a:latin typeface="Cabin" pitchFamily="2" charset="0"/>
              </a:rPr>
              <a:t>Clinical Best Practice Guidelines: Assessment and Management of Pressure Injuries for the </a:t>
            </a:r>
            <a:r>
              <a:rPr lang="en-CA" i="1" dirty="0" err="1">
                <a:latin typeface="Cabin" pitchFamily="2" charset="0"/>
              </a:rPr>
              <a:t>Interprofessional</a:t>
            </a:r>
            <a:r>
              <a:rPr lang="en-CA" i="1" dirty="0">
                <a:latin typeface="Cabin" pitchFamily="2" charset="0"/>
              </a:rPr>
              <a:t> Team. Retrieved on August 17, 2023 from </a:t>
            </a:r>
            <a:r>
              <a:rPr lang="en-CA" dirty="0">
                <a:latin typeface="Cabin" pitchFamily="2" charset="0"/>
                <a:hlinkClick r:id="rId2"/>
              </a:rPr>
              <a:t>Pressure_Injuries_BPG.pdf</a:t>
            </a:r>
            <a:r>
              <a:rPr lang="en-CA" dirty="0">
                <a:latin typeface="Cabin" pitchFamily="2" charset="0"/>
              </a:rPr>
              <a:t> </a:t>
            </a:r>
            <a:endParaRPr lang="en-CA" i="1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22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555" y="3118167"/>
            <a:ext cx="5861050" cy="1087755"/>
          </a:xfrm>
        </p:spPr>
        <p:txBody>
          <a:bodyPr/>
          <a:lstStyle/>
          <a:p>
            <a:r>
              <a:rPr lang="en-CA" dirty="0">
                <a:solidFill>
                  <a:schemeClr val="tx2"/>
                </a:solidFill>
                <a:latin typeface="Cabin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9556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14" y="891410"/>
            <a:ext cx="10515600" cy="751839"/>
          </a:xfrm>
        </p:spPr>
        <p:txBody>
          <a:bodyPr/>
          <a:lstStyle/>
          <a:p>
            <a:pPr algn="ctr"/>
            <a:r>
              <a:rPr lang="en-CA" dirty="0">
                <a:latin typeface="Cabin" pitchFamily="2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14" y="1851146"/>
            <a:ext cx="10515600" cy="4351338"/>
          </a:xfrm>
        </p:spPr>
        <p:txBody>
          <a:bodyPr/>
          <a:lstStyle/>
          <a:p>
            <a:r>
              <a:rPr lang="en-CA" sz="3000" dirty="0">
                <a:latin typeface="Cabin" pitchFamily="2" charset="0"/>
              </a:rPr>
              <a:t>To identify the definition of infection</a:t>
            </a:r>
          </a:p>
          <a:p>
            <a:r>
              <a:rPr lang="en-CA" sz="3000" dirty="0">
                <a:latin typeface="Cabin" pitchFamily="2" charset="0"/>
              </a:rPr>
              <a:t>To outline common causes of infection</a:t>
            </a:r>
          </a:p>
          <a:p>
            <a:r>
              <a:rPr lang="en-CA" sz="3000" dirty="0">
                <a:latin typeface="Cabin" pitchFamily="2" charset="0"/>
              </a:rPr>
              <a:t>To discuss the general and specific S &amp; S of infection</a:t>
            </a:r>
          </a:p>
          <a:p>
            <a:r>
              <a:rPr lang="en-CA" sz="3000" dirty="0">
                <a:latin typeface="Cabin" pitchFamily="2" charset="0"/>
              </a:rPr>
              <a:t>To discuss nursing assessment for foot ulcers and pressure injuries</a:t>
            </a:r>
          </a:p>
          <a:p>
            <a:r>
              <a:rPr lang="en-CA" sz="3000" dirty="0">
                <a:latin typeface="Cabin" pitchFamily="2" charset="0"/>
              </a:rPr>
              <a:t>To review nursing interventions related to prevention and management of infection</a:t>
            </a:r>
          </a:p>
          <a:p>
            <a:endParaRPr lang="en-CA" dirty="0">
              <a:latin typeface="Cab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9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14" y="690488"/>
            <a:ext cx="10515600" cy="751839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What is Infection?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914" y="1553377"/>
            <a:ext cx="10515600" cy="8642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Cabin" pitchFamily="2" charset="0"/>
              </a:rPr>
              <a:t>An infection occurs </a:t>
            </a:r>
            <a:r>
              <a:rPr lang="en-CA" sz="2000" dirty="0">
                <a:solidFill>
                  <a:srgbClr val="C00000"/>
                </a:solidFill>
                <a:latin typeface="Cabin" pitchFamily="2" charset="0"/>
              </a:rPr>
              <a:t>when microorganism (i.e. virus, bacteria, fungus) enter a person’s body and multiply, causing illness</a:t>
            </a:r>
            <a:r>
              <a:rPr lang="en-CA" sz="2000" dirty="0">
                <a:latin typeface="Cabin" pitchFamily="2" charset="0"/>
              </a:rPr>
              <a:t>, organ and tissue damage, or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Cabin" pitchFamily="2" charset="0"/>
              </a:rPr>
              <a:t>Result of an </a:t>
            </a:r>
            <a:r>
              <a:rPr lang="en-CA" sz="2000" dirty="0">
                <a:solidFill>
                  <a:srgbClr val="C00000"/>
                </a:solidFill>
                <a:latin typeface="Cabin" pitchFamily="2" charset="0"/>
              </a:rPr>
              <a:t>interaction between a susceptible host and infectious agent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000" dirty="0">
                <a:latin typeface="Cabin" pitchFamily="2" charset="0"/>
              </a:rPr>
              <a:t>A clinical </a:t>
            </a:r>
            <a:r>
              <a:rPr lang="en-CA" sz="2000" dirty="0">
                <a:solidFill>
                  <a:srgbClr val="C00000"/>
                </a:solidFill>
                <a:latin typeface="Cabin" pitchFamily="2" charset="0"/>
              </a:rPr>
              <a:t>syndrome caused by the invasion and multiplication of a pathogen </a:t>
            </a:r>
            <a:r>
              <a:rPr lang="en-CA" sz="2000" dirty="0">
                <a:latin typeface="Cabin" pitchFamily="2" charset="0"/>
              </a:rPr>
              <a:t>in the body.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000" dirty="0">
              <a:latin typeface="Cabin" pitchFamily="2" charset="0"/>
            </a:endParaRPr>
          </a:p>
        </p:txBody>
      </p:sp>
      <p:pic>
        <p:nvPicPr>
          <p:cNvPr id="1028" name="Picture 4" descr="Infection: Overview and Mor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52" y="3298262"/>
            <a:ext cx="4685703" cy="31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3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2" y="471479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Common Types &amp; Causes of Infection</a:t>
            </a:r>
          </a:p>
        </p:txBody>
      </p:sp>
      <p:pic>
        <p:nvPicPr>
          <p:cNvPr id="2050" name="Picture 2" descr="Nosocomial Infection: What Is It, Causes, Prevention, and More | Osmo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83" y="1501207"/>
            <a:ext cx="8386179" cy="479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1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6" y="522908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Stages of Infection</a:t>
            </a:r>
          </a:p>
        </p:txBody>
      </p:sp>
      <p:pic>
        <p:nvPicPr>
          <p:cNvPr id="1026" name="Picture 2" descr="Stages Of Communicable Disease - Captions Mo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4" y="1662733"/>
            <a:ext cx="8601074" cy="458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6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infection - online present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713696"/>
            <a:ext cx="8443913" cy="53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0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914" y="712519"/>
            <a:ext cx="10515600" cy="751839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General S &amp; S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57" y="1253331"/>
            <a:ext cx="113315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>
                <a:solidFill>
                  <a:srgbClr val="C00000"/>
                </a:solidFill>
                <a:latin typeface="Cabin" pitchFamily="2" charset="0"/>
              </a:rPr>
              <a:t>Nursing Assessment</a:t>
            </a:r>
          </a:p>
          <a:p>
            <a:r>
              <a:rPr lang="en-CA" sz="2200" dirty="0">
                <a:latin typeface="Cabin" pitchFamily="2" charset="0"/>
              </a:rPr>
              <a:t>Malaise/fatigue</a:t>
            </a:r>
            <a:r>
              <a:rPr lang="en-CA" sz="2200" b="1" dirty="0">
                <a:latin typeface="Cabin" pitchFamily="2" charset="0"/>
              </a:rPr>
              <a:t> </a:t>
            </a:r>
            <a:r>
              <a:rPr lang="en-CA" sz="2200" dirty="0">
                <a:latin typeface="Cabin" pitchFamily="2" charset="0"/>
              </a:rPr>
              <a:t>(i.e., a feeling of discomfort, or lack of well-being), </a:t>
            </a:r>
          </a:p>
          <a:p>
            <a:r>
              <a:rPr lang="en-CA" sz="2200" dirty="0">
                <a:latin typeface="Cabin" pitchFamily="2" charset="0"/>
              </a:rPr>
              <a:t>Headache</a:t>
            </a:r>
          </a:p>
          <a:p>
            <a:r>
              <a:rPr lang="en-CA" sz="2200" dirty="0">
                <a:latin typeface="Cabin" pitchFamily="2" charset="0"/>
              </a:rPr>
              <a:t>Chills &amp; </a:t>
            </a:r>
            <a:r>
              <a:rPr lang="en-CA" sz="2200" dirty="0">
                <a:solidFill>
                  <a:srgbClr val="0070C0"/>
                </a:solidFill>
                <a:latin typeface="Cabin" pitchFamily="2" charset="0"/>
              </a:rPr>
              <a:t>fever</a:t>
            </a:r>
            <a:r>
              <a:rPr lang="en-CA" sz="2200" dirty="0">
                <a:latin typeface="Cabin" pitchFamily="2" charset="0"/>
              </a:rPr>
              <a:t> [body temperature over 38 C : low grade or under 36; &gt;38.5 C: high grade)</a:t>
            </a:r>
          </a:p>
          <a:p>
            <a:r>
              <a:rPr lang="en-CA" sz="2200" dirty="0">
                <a:latin typeface="Cabin" pitchFamily="2" charset="0"/>
              </a:rPr>
              <a:t>Lack of appetite</a:t>
            </a:r>
          </a:p>
          <a:p>
            <a:r>
              <a:rPr lang="en-CA" sz="2200" dirty="0">
                <a:solidFill>
                  <a:srgbClr val="0070C0"/>
                </a:solidFill>
                <a:latin typeface="Cabin" pitchFamily="2" charset="0"/>
              </a:rPr>
              <a:t>HR &gt; 100 beats/minute, RR&gt; 20/min, low BP &lt; 90/60 mmHg</a:t>
            </a:r>
          </a:p>
          <a:p>
            <a:r>
              <a:rPr lang="en-CA" sz="2200" dirty="0">
                <a:solidFill>
                  <a:srgbClr val="0070C0"/>
                </a:solidFill>
                <a:latin typeface="Cabin" pitchFamily="2" charset="0"/>
              </a:rPr>
              <a:t>Hyperglycemia</a:t>
            </a:r>
          </a:p>
          <a:p>
            <a:r>
              <a:rPr lang="en-CA" sz="2200" dirty="0">
                <a:latin typeface="Cabin" pitchFamily="2" charset="0"/>
              </a:rPr>
              <a:t>Pain</a:t>
            </a:r>
          </a:p>
          <a:p>
            <a:r>
              <a:rPr lang="en-CA" sz="2200" dirty="0">
                <a:latin typeface="Cabin" pitchFamily="2" charset="0"/>
              </a:rPr>
              <a:t>Joint aches</a:t>
            </a:r>
          </a:p>
          <a:p>
            <a:r>
              <a:rPr lang="en-CA" sz="2200" dirty="0">
                <a:latin typeface="Cabin" pitchFamily="2" charset="0"/>
              </a:rPr>
              <a:t>Rash</a:t>
            </a:r>
          </a:p>
          <a:p>
            <a:r>
              <a:rPr lang="en-CA" sz="2200" dirty="0">
                <a:latin typeface="Cabin" pitchFamily="2" charset="0"/>
              </a:rPr>
              <a:t>Lab results: </a:t>
            </a:r>
            <a:r>
              <a:rPr lang="en-CA" sz="2200" dirty="0">
                <a:solidFill>
                  <a:srgbClr val="0070C0"/>
                </a:solidFill>
                <a:latin typeface="Cabin" pitchFamily="2" charset="0"/>
              </a:rPr>
              <a:t>Elevated WBCs, C-reactive protein (CRP), </a:t>
            </a:r>
            <a:r>
              <a:rPr lang="en-CA" sz="2200" dirty="0">
                <a:latin typeface="Cabin" pitchFamily="2" charset="0"/>
              </a:rPr>
              <a:t>Erythrocyte sedimentation rate (ESR), </a:t>
            </a:r>
            <a:r>
              <a:rPr lang="en-CA" sz="2200" dirty="0">
                <a:solidFill>
                  <a:srgbClr val="0070C0"/>
                </a:solidFill>
                <a:latin typeface="Cabin" pitchFamily="2" charset="0"/>
              </a:rPr>
              <a:t>+</a:t>
            </a:r>
            <a:r>
              <a:rPr lang="en-CA" sz="2200" dirty="0" err="1">
                <a:solidFill>
                  <a:srgbClr val="0070C0"/>
                </a:solidFill>
                <a:latin typeface="Cabin" pitchFamily="2" charset="0"/>
              </a:rPr>
              <a:t>ve</a:t>
            </a:r>
            <a:r>
              <a:rPr lang="en-CA" sz="2200" dirty="0">
                <a:solidFill>
                  <a:srgbClr val="0070C0"/>
                </a:solidFill>
                <a:latin typeface="Cabin" pitchFamily="2" charset="0"/>
              </a:rPr>
              <a:t> wound/tissue culture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5872" y="6439598"/>
            <a:ext cx="45576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latin typeface="Cabin" pitchFamily="2" charset="0"/>
              </a:rPr>
              <a:t>(Registered Nurses Association of Ontario [RNAO], 2016). </a:t>
            </a:r>
          </a:p>
        </p:txBody>
      </p:sp>
    </p:spTree>
    <p:extLst>
      <p:ext uri="{BB962C8B-B14F-4D97-AF65-F5344CB8AC3E}">
        <p14:creationId xmlns:p14="http://schemas.microsoft.com/office/powerpoint/2010/main" val="418083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2" y="426431"/>
            <a:ext cx="10515600" cy="1325563"/>
          </a:xfrm>
        </p:spPr>
        <p:txBody>
          <a:bodyPr/>
          <a:lstStyle/>
          <a:p>
            <a:pPr algn="ctr"/>
            <a:r>
              <a:rPr lang="en-CA" b="1" dirty="0">
                <a:latin typeface="Cabin" pitchFamily="2" charset="0"/>
              </a:rPr>
              <a:t>General S &amp; S of Infection</a:t>
            </a:r>
            <a:endParaRPr lang="en-CA" dirty="0">
              <a:latin typeface="Cabin" pitchFamily="2" charset="0"/>
            </a:endParaRPr>
          </a:p>
        </p:txBody>
      </p:sp>
      <p:pic>
        <p:nvPicPr>
          <p:cNvPr id="4098" name="Picture 2" descr="Bacterial Infections: Symptoms, Causes, Diagnosis, and Treat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139" y="1634490"/>
            <a:ext cx="7334727" cy="48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bin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1217</Words>
  <Application>Microsoft Office PowerPoint</Application>
  <PresentationFormat>Widescreen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Cabin</vt:lpstr>
      <vt:lpstr>Courier New</vt:lpstr>
      <vt:lpstr>Wingdings</vt:lpstr>
      <vt:lpstr>Office Theme</vt:lpstr>
      <vt:lpstr>PowerPoint Presentation</vt:lpstr>
      <vt:lpstr>PowerPoint Presentation</vt:lpstr>
      <vt:lpstr>Learning Objectives</vt:lpstr>
      <vt:lpstr>What is Infection?</vt:lpstr>
      <vt:lpstr>Common Types &amp; Causes of Infection</vt:lpstr>
      <vt:lpstr>Stages of Infection</vt:lpstr>
      <vt:lpstr>PowerPoint Presentation</vt:lpstr>
      <vt:lpstr>General S &amp; S of Infection</vt:lpstr>
      <vt:lpstr>General S &amp; S of Infection</vt:lpstr>
      <vt:lpstr>Specific S &amp; S of Infection</vt:lpstr>
      <vt:lpstr>Assessment of Foot Ulcers: S &amp; S of Infection</vt:lpstr>
      <vt:lpstr>Assessment of Foot Ulcers: S &amp; S of Infection</vt:lpstr>
      <vt:lpstr>Assessment of Foot Ulcers: S &amp; S of Infection</vt:lpstr>
      <vt:lpstr>Physician/NP Communication: SBAR</vt:lpstr>
      <vt:lpstr>What is Sepsis?</vt:lpstr>
      <vt:lpstr>Stages of Sepsis</vt:lpstr>
      <vt:lpstr>4. Septic Shock</vt:lpstr>
      <vt:lpstr>Sepsis: Signs and Symptoms</vt:lpstr>
      <vt:lpstr>PowerPoint Presentation</vt:lpstr>
      <vt:lpstr>Assessment for Infection: Pressure Injuries</vt:lpstr>
      <vt:lpstr>Nursing Interventions</vt:lpstr>
      <vt:lpstr>Infection Prevention Strategies</vt:lpstr>
      <vt:lpstr>References</vt:lpstr>
      <vt:lpstr>Thank You!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Zankhanaben Patel</dc:creator>
  <cp:lastModifiedBy>Kathleen De Castro</cp:lastModifiedBy>
  <cp:revision>100</cp:revision>
  <dcterms:created xsi:type="dcterms:W3CDTF">2023-08-17T16:00:30Z</dcterms:created>
  <dcterms:modified xsi:type="dcterms:W3CDTF">2023-12-06T16:51:46Z</dcterms:modified>
</cp:coreProperties>
</file>