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300" r:id="rId6"/>
    <p:sldId id="299" r:id="rId7"/>
    <p:sldId id="289" r:id="rId8"/>
    <p:sldId id="290" r:id="rId9"/>
    <p:sldId id="259" r:id="rId10"/>
    <p:sldId id="292" r:id="rId11"/>
    <p:sldId id="260" r:id="rId12"/>
    <p:sldId id="293" r:id="rId13"/>
    <p:sldId id="261" r:id="rId14"/>
    <p:sldId id="291" r:id="rId15"/>
    <p:sldId id="265" r:id="rId16"/>
    <p:sldId id="266" r:id="rId17"/>
    <p:sldId id="294" r:id="rId18"/>
    <p:sldId id="295" r:id="rId19"/>
    <p:sldId id="296" r:id="rId20"/>
    <p:sldId id="302" r:id="rId21"/>
    <p:sldId id="297" r:id="rId22"/>
    <p:sldId id="301" r:id="rId23"/>
    <p:sldId id="298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CED2"/>
    <a:srgbClr val="ED6571"/>
    <a:srgbClr val="F7A19A"/>
    <a:srgbClr val="FFD087"/>
    <a:srgbClr val="008080"/>
    <a:srgbClr val="FFC76D"/>
    <a:srgbClr val="FFB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6BEB5B-9C9F-4B91-9C82-7FFD87BA165A}" v="2" dt="2021-10-19T21:14:48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la Ferro" userId="S::carmela.ferro@williamoslerhs.ca::6e3c0a69-83df-4b6c-92da-7fb219575aa5" providerId="AD" clId="Web-{FD6BEB5B-9C9F-4B91-9C82-7FFD87BA165A}"/>
    <pc:docChg chg="modSld">
      <pc:chgData name="Carmela Ferro" userId="S::carmela.ferro@williamoslerhs.ca::6e3c0a69-83df-4b6c-92da-7fb219575aa5" providerId="AD" clId="Web-{FD6BEB5B-9C9F-4B91-9C82-7FFD87BA165A}" dt="2021-10-19T21:14:48.001" v="1"/>
      <pc:docMkLst>
        <pc:docMk/>
      </pc:docMkLst>
      <pc:sldChg chg="addSp delSp">
        <pc:chgData name="Carmela Ferro" userId="S::carmela.ferro@williamoslerhs.ca::6e3c0a69-83df-4b6c-92da-7fb219575aa5" providerId="AD" clId="Web-{FD6BEB5B-9C9F-4B91-9C82-7FFD87BA165A}" dt="2021-10-19T21:14:48.001" v="1"/>
        <pc:sldMkLst>
          <pc:docMk/>
          <pc:sldMk cId="3939400803" sldId="279"/>
        </pc:sldMkLst>
        <pc:spChg chg="add del">
          <ac:chgData name="Carmela Ferro" userId="S::carmela.ferro@williamoslerhs.ca::6e3c0a69-83df-4b6c-92da-7fb219575aa5" providerId="AD" clId="Web-{FD6BEB5B-9C9F-4B91-9C82-7FFD87BA165A}" dt="2021-10-19T21:14:48.001" v="1"/>
          <ac:spMkLst>
            <pc:docMk/>
            <pc:sldMk cId="3939400803" sldId="279"/>
            <ac:spMk id="4" creationId="{29CA0E70-7084-484A-825D-C469F5C49EE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1061720" y="4592079"/>
            <a:ext cx="10779760" cy="646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SERVING BRAMPTON, NORTH ETOBICOKE, WEST WOODBRIDGE, MALTON AND BRAMALEA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32" y="1729721"/>
            <a:ext cx="10584976" cy="2556758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0" y="3762"/>
            <a:ext cx="12192000" cy="595706"/>
            <a:chOff x="0" y="3762"/>
            <a:chExt cx="12192000" cy="595706"/>
          </a:xfrm>
        </p:grpSpPr>
        <p:sp>
          <p:nvSpPr>
            <p:cNvPr id="10" name="Rectangle 9"/>
            <p:cNvSpPr/>
            <p:nvPr/>
          </p:nvSpPr>
          <p:spPr>
            <a:xfrm>
              <a:off x="0" y="3762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20599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244662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368727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479488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0" y="6258224"/>
            <a:ext cx="12197080" cy="599776"/>
            <a:chOff x="-5080" y="6429011"/>
            <a:chExt cx="12197080" cy="599776"/>
          </a:xfrm>
        </p:grpSpPr>
        <p:sp>
          <p:nvSpPr>
            <p:cNvPr id="16" name="Rectangle 15"/>
            <p:cNvSpPr>
              <a:spLocks noChangeAspect="1"/>
            </p:cNvSpPr>
            <p:nvPr/>
          </p:nvSpPr>
          <p:spPr>
            <a:xfrm rot="10800000">
              <a:off x="-5080" y="6909017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 rot="10800000">
              <a:off x="320040" y="6787886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 rot="10800000">
              <a:off x="808592" y="6666965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 rot="10800000">
              <a:off x="1356360" y="6552467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 rot="10800000">
              <a:off x="1849120" y="6429011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99380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542045"/>
            <a:ext cx="10515600" cy="972502"/>
          </a:xfrm>
          <a:prstGeom prst="rect">
            <a:avLst/>
          </a:prstGeom>
        </p:spPr>
        <p:txBody>
          <a:bodyPr anchor="b"/>
          <a:lstStyle>
            <a:lvl1pPr>
              <a:defRPr sz="4800" baseline="0">
                <a:solidFill>
                  <a:srgbClr val="008080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1666241"/>
            <a:ext cx="10515600" cy="4195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12192000" cy="241825"/>
            <a:chOff x="0" y="0"/>
            <a:chExt cx="12192000" cy="241825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117761"/>
              <a:ext cx="11866880" cy="124064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440564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94079" y="1906955"/>
            <a:ext cx="106476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CA" sz="68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41" y="5882640"/>
            <a:ext cx="3036957" cy="8382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722119" y="2076232"/>
            <a:ext cx="899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>
                <a:latin typeface="+mn-lt"/>
              </a:rPr>
              <a:t>Vision:</a:t>
            </a:r>
            <a:r>
              <a:rPr lang="en-CA" sz="6000" b="1" baseline="0" dirty="0">
                <a:latin typeface="+mn-lt"/>
              </a:rPr>
              <a:t> </a:t>
            </a:r>
            <a:r>
              <a:rPr lang="en-CA" sz="6000" dirty="0"/>
              <a:t>People-first health</a:t>
            </a:r>
            <a:r>
              <a:rPr lang="en-CA" sz="6000" baseline="0" dirty="0"/>
              <a:t> </a:t>
            </a:r>
            <a:r>
              <a:rPr lang="en-CA" sz="6000" dirty="0"/>
              <a:t>with trust and compassion.</a:t>
            </a:r>
          </a:p>
        </p:txBody>
      </p:sp>
    </p:spTree>
    <p:extLst>
      <p:ext uri="{BB962C8B-B14F-4D97-AF65-F5344CB8AC3E}">
        <p14:creationId xmlns:p14="http://schemas.microsoft.com/office/powerpoint/2010/main" val="3151510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gradFill flip="none" rotWithShape="1">
          <a:gsLst>
            <a:gs pos="0">
              <a:srgbClr val="ED6571"/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bg2">
                <a:lumMod val="9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94079" y="2242235"/>
            <a:ext cx="10647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>
                <a:solidFill>
                  <a:schemeClr val="bg1"/>
                </a:solidFill>
                <a:latin typeface="+mn-lt"/>
              </a:rPr>
              <a:t>Mission:</a:t>
            </a:r>
            <a:r>
              <a:rPr lang="en-CA" sz="6000" b="1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CA" sz="6000" b="0" dirty="0">
                <a:solidFill>
                  <a:schemeClr val="bg1"/>
                </a:solidFill>
                <a:latin typeface="+mn-lt"/>
              </a:rPr>
              <a:t>Collaborative partners building a healthier community.</a:t>
            </a:r>
            <a:endParaRPr lang="en-CA" sz="6000" b="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41" y="5882640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gradFill flip="none" rotWithShape="1">
          <a:gsLst>
            <a:gs pos="0">
              <a:schemeClr val="accent6">
                <a:lumMod val="50000"/>
                <a:alpha val="80000"/>
              </a:schemeClr>
            </a:gs>
            <a:gs pos="50000">
              <a:srgbClr val="FFC76D"/>
            </a:gs>
            <a:gs pos="100000">
              <a:srgbClr val="FFBC4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4000" y="1744395"/>
            <a:ext cx="117246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800" b="1" dirty="0">
                <a:latin typeface="+mn-lt"/>
              </a:rPr>
              <a:t>Values:</a:t>
            </a:r>
            <a:r>
              <a:rPr lang="en-CA" sz="6800" b="1" baseline="0" dirty="0">
                <a:latin typeface="+mn-lt"/>
              </a:rPr>
              <a:t> </a:t>
            </a:r>
            <a:r>
              <a:rPr lang="en-CA" sz="5400" b="0" dirty="0">
                <a:latin typeface="+mn-lt"/>
              </a:rPr>
              <a:t>Together we are </a:t>
            </a:r>
            <a:br>
              <a:rPr lang="en-CA" sz="5400" b="0" dirty="0">
                <a:latin typeface="+mn-lt"/>
              </a:rPr>
            </a:br>
            <a:r>
              <a:rPr lang="en-CA" sz="5400" b="0" dirty="0">
                <a:latin typeface="+mn-lt"/>
              </a:rPr>
              <a:t>Innovative, Compassionate,</a:t>
            </a:r>
          </a:p>
          <a:p>
            <a:pPr algn="ctr"/>
            <a:r>
              <a:rPr lang="en-CA" sz="5400" b="0" dirty="0">
                <a:latin typeface="+mn-lt"/>
              </a:rPr>
              <a:t>Accountable, Responsive and Equitable.</a:t>
            </a:r>
            <a:endParaRPr lang="en-CA" sz="5400" b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41" y="5882640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17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8891" y="78076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8891" y="2241261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0" y="-8567"/>
            <a:ext cx="12192000" cy="567998"/>
            <a:chOff x="0" y="9236"/>
            <a:chExt cx="12192000" cy="567998"/>
          </a:xfrm>
        </p:grpSpPr>
        <p:sp>
          <p:nvSpPr>
            <p:cNvPr id="10" name="Rectangle 9"/>
            <p:cNvSpPr/>
            <p:nvPr/>
          </p:nvSpPr>
          <p:spPr>
            <a:xfrm>
              <a:off x="0" y="9236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26997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240900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355729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457254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947448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8891" y="1082067"/>
            <a:ext cx="10515600" cy="7518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8891" y="2241261"/>
            <a:ext cx="10515600" cy="40636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851" y="161637"/>
            <a:ext cx="2924053" cy="70629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0" y="6258224"/>
            <a:ext cx="12197080" cy="599776"/>
            <a:chOff x="-5080" y="6429011"/>
            <a:chExt cx="12197080" cy="599776"/>
          </a:xfrm>
        </p:grpSpPr>
        <p:sp>
          <p:nvSpPr>
            <p:cNvPr id="16" name="Rectangle 15"/>
            <p:cNvSpPr>
              <a:spLocks noChangeAspect="1"/>
            </p:cNvSpPr>
            <p:nvPr/>
          </p:nvSpPr>
          <p:spPr>
            <a:xfrm rot="10800000">
              <a:off x="-5080" y="6909017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 rot="10800000">
              <a:off x="320040" y="6787886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 rot="10800000">
              <a:off x="808592" y="6666965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 rot="10800000">
              <a:off x="1356360" y="6552467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 rot="10800000">
              <a:off x="1849120" y="6429011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411263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16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082" y="5913120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96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196840" cy="4016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082" y="5913120"/>
            <a:ext cx="3036957" cy="8382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56960" y="1825625"/>
            <a:ext cx="5196840" cy="4016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4492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080000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342" y="99218"/>
            <a:ext cx="482257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" y="5923280"/>
            <a:ext cx="3036957" cy="8382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770880" y="549000"/>
            <a:ext cx="5760000" cy="57600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3297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080000" cy="6858000"/>
          </a:xfrm>
          <a:prstGeom prst="rect">
            <a:avLst/>
          </a:prstGeom>
          <a:solidFill>
            <a:srgbClr val="7BC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342" y="99218"/>
            <a:ext cx="482257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" y="5923280"/>
            <a:ext cx="3036957" cy="8382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770880" y="549000"/>
            <a:ext cx="5760000" cy="57600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698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5742071"/>
            <a:ext cx="1311333" cy="24279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AA3A8FCC-1946-41AD-A22A-5B5B6C7CD5A7}" type="datetimeFigureOut">
              <a:rPr lang="en-CA" smtClean="0"/>
              <a:pPr/>
              <a:t>06/12/2023</a:t>
            </a:fld>
            <a:endParaRPr lang="en-CA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087120" y="3303478"/>
            <a:ext cx="10779760" cy="646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SERVING BRAMPTON, NORTH ETOBICOKE, WEST WOODBRIDGE, MALTON AND BRAMALEA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863" y="1017992"/>
            <a:ext cx="7976113" cy="1926598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0" y="3762"/>
            <a:ext cx="12192000" cy="595706"/>
            <a:chOff x="0" y="3762"/>
            <a:chExt cx="12192000" cy="595706"/>
          </a:xfrm>
        </p:grpSpPr>
        <p:sp>
          <p:nvSpPr>
            <p:cNvPr id="10" name="Rectangle 9"/>
            <p:cNvSpPr/>
            <p:nvPr/>
          </p:nvSpPr>
          <p:spPr>
            <a:xfrm>
              <a:off x="0" y="3762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20599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244662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368727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479488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0" y="6258224"/>
            <a:ext cx="12197080" cy="599776"/>
            <a:chOff x="-5080" y="6429011"/>
            <a:chExt cx="12197080" cy="599776"/>
          </a:xfrm>
        </p:grpSpPr>
        <p:sp>
          <p:nvSpPr>
            <p:cNvPr id="16" name="Rectangle 15"/>
            <p:cNvSpPr>
              <a:spLocks noChangeAspect="1"/>
            </p:cNvSpPr>
            <p:nvPr/>
          </p:nvSpPr>
          <p:spPr>
            <a:xfrm rot="10800000">
              <a:off x="-5080" y="6909017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 rot="10800000">
              <a:off x="320040" y="6787886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 rot="10800000">
              <a:off x="808592" y="6666965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 rot="10800000">
              <a:off x="1356360" y="6552467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 rot="10800000">
              <a:off x="1849120" y="6429011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187924"/>
            <a:ext cx="10372725" cy="1431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rgbClr val="008080"/>
                </a:solidFill>
              </a:defRPr>
            </a:lvl1pPr>
            <a:lvl2pPr>
              <a:defRPr sz="4000" b="1">
                <a:solidFill>
                  <a:srgbClr val="008080"/>
                </a:solidFill>
              </a:defRPr>
            </a:lvl2pPr>
            <a:lvl3pPr>
              <a:defRPr sz="4000" b="1">
                <a:solidFill>
                  <a:srgbClr val="008080"/>
                </a:solidFill>
              </a:defRPr>
            </a:lvl3pPr>
            <a:lvl4pPr>
              <a:defRPr sz="4000" b="1">
                <a:solidFill>
                  <a:srgbClr val="008080"/>
                </a:solidFill>
              </a:defRPr>
            </a:lvl4pPr>
            <a:lvl5pPr>
              <a:defRPr sz="4000" b="1">
                <a:solidFill>
                  <a:srgbClr val="008080"/>
                </a:solidFill>
              </a:defRPr>
            </a:lvl5pPr>
          </a:lstStyle>
          <a:p>
            <a:pPr lvl="0"/>
            <a:r>
              <a:rPr lang="en-US" dirty="0"/>
              <a:t>Edit title text</a:t>
            </a:r>
          </a:p>
        </p:txBody>
      </p:sp>
    </p:spTree>
    <p:extLst>
      <p:ext uri="{BB962C8B-B14F-4D97-AF65-F5344CB8AC3E}">
        <p14:creationId xmlns:p14="http://schemas.microsoft.com/office/powerpoint/2010/main" val="3802075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080000" cy="6858000"/>
          </a:xfrm>
          <a:prstGeom prst="rect">
            <a:avLst/>
          </a:prstGeom>
          <a:solidFill>
            <a:srgbClr val="ED6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342" y="99218"/>
            <a:ext cx="482257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" y="5923280"/>
            <a:ext cx="3036957" cy="8382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770880" y="549000"/>
            <a:ext cx="5760000" cy="57600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4339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080000" cy="6858000"/>
          </a:xfrm>
          <a:prstGeom prst="rect">
            <a:avLst/>
          </a:prstGeom>
          <a:solidFill>
            <a:srgbClr val="F7A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342" y="99218"/>
            <a:ext cx="482257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" y="5923280"/>
            <a:ext cx="3036957" cy="8382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770880" y="549000"/>
            <a:ext cx="5760000" cy="57600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1981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080000" cy="6858000"/>
          </a:xfrm>
          <a:prstGeom prst="rect">
            <a:avLst/>
          </a:prstGeom>
          <a:solidFill>
            <a:srgbClr val="FFD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342" y="99218"/>
            <a:ext cx="482257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770880" y="549000"/>
            <a:ext cx="5760000" cy="57600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2" y="6024261"/>
            <a:ext cx="2924053" cy="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11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icture Placeholder 1">
            <a:extLst>
              <a:ext uri="{FF2B5EF4-FFF2-40B4-BE49-F238E27FC236}">
                <a16:creationId xmlns:a16="http://schemas.microsoft.com/office/drawing/2014/main" id="{03155653-BA46-46A3-BE9F-77EEF5EE837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532880" y="1489021"/>
            <a:ext cx="1503364" cy="1503364"/>
          </a:xfrm>
          <a:prstGeom prst="ellipse">
            <a:avLst/>
          </a:prstGeom>
          <a:ln w="63500">
            <a:solidFill>
              <a:srgbClr val="008080"/>
            </a:solidFill>
          </a:ln>
        </p:spPr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  <p:sp>
        <p:nvSpPr>
          <p:cNvPr id="26" name="Picture Placeholder 1">
            <a:extLst>
              <a:ext uri="{FF2B5EF4-FFF2-40B4-BE49-F238E27FC236}">
                <a16:creationId xmlns:a16="http://schemas.microsoft.com/office/drawing/2014/main" id="{03155653-BA46-46A3-BE9F-77EEF5EE83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1489021"/>
            <a:ext cx="1503364" cy="1503364"/>
          </a:xfrm>
          <a:prstGeom prst="ellipse">
            <a:avLst/>
          </a:prstGeom>
          <a:ln w="63500">
            <a:solidFill>
              <a:srgbClr val="008080"/>
            </a:solidFill>
          </a:ln>
        </p:spPr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0F1F074-6A54-4CBD-AC0B-29C39CCE21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71086" y="1489021"/>
            <a:ext cx="2313709" cy="409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Name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B3912C86-0849-43B6-B91E-02E0300D38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71086" y="1977684"/>
            <a:ext cx="2313709" cy="333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/>
            </a:lvl1pPr>
          </a:lstStyle>
          <a:p>
            <a:r>
              <a:rPr lang="en-CA" dirty="0"/>
              <a:t>Job Title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AC8A3557-140B-4DEA-8EFE-9176D5ADE6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1086" y="2390291"/>
            <a:ext cx="3088034" cy="120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CA" dirty="0"/>
              <a:t>Bio/Info</a:t>
            </a:r>
          </a:p>
        </p:txBody>
      </p:sp>
      <p:sp>
        <p:nvSpPr>
          <p:cNvPr id="30" name="Title 5">
            <a:extLst>
              <a:ext uri="{FF2B5EF4-FFF2-40B4-BE49-F238E27FC236}">
                <a16:creationId xmlns:a16="http://schemas.microsoft.com/office/drawing/2014/main" id="{2B9D81F8-54A7-47FE-A500-FF8F327CD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32564"/>
            <a:ext cx="10515600" cy="5627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r>
              <a:rPr lang="en-CA" dirty="0"/>
              <a:t>Team Members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40F1F074-6A54-4CBD-AC0B-29C39CCE21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65766" y="1489021"/>
            <a:ext cx="2313709" cy="409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Name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B3912C86-0849-43B6-B91E-02E0300D38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5766" y="1977684"/>
            <a:ext cx="2313709" cy="333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/>
            </a:lvl1pPr>
          </a:lstStyle>
          <a:p>
            <a:r>
              <a:rPr lang="en-CA" dirty="0"/>
              <a:t>Job Title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AC8A3557-140B-4DEA-8EFE-9176D5ADE6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5766" y="2390291"/>
            <a:ext cx="3088034" cy="120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CA" dirty="0"/>
              <a:t>Bio/Info</a:t>
            </a:r>
          </a:p>
        </p:txBody>
      </p:sp>
      <p:sp>
        <p:nvSpPr>
          <p:cNvPr id="61" name="Picture Placeholder 1">
            <a:extLst>
              <a:ext uri="{FF2B5EF4-FFF2-40B4-BE49-F238E27FC236}">
                <a16:creationId xmlns:a16="http://schemas.microsoft.com/office/drawing/2014/main" id="{03155653-BA46-46A3-BE9F-77EEF5EE837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8200" y="3797590"/>
            <a:ext cx="1503364" cy="1503364"/>
          </a:xfrm>
          <a:prstGeom prst="ellipse">
            <a:avLst/>
          </a:prstGeom>
          <a:ln w="63500">
            <a:solidFill>
              <a:srgbClr val="008080"/>
            </a:solidFill>
          </a:ln>
        </p:spPr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40F1F074-6A54-4CBD-AC0B-29C39CCE21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71086" y="3797590"/>
            <a:ext cx="2313709" cy="409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Name</a:t>
            </a:r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B3912C86-0849-43B6-B91E-02E0300D38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71086" y="4286253"/>
            <a:ext cx="2313709" cy="333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/>
            </a:lvl1pPr>
          </a:lstStyle>
          <a:p>
            <a:r>
              <a:rPr lang="en-CA" dirty="0"/>
              <a:t>Job Title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AC8A3557-140B-4DEA-8EFE-9176D5ADE6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71086" y="4698860"/>
            <a:ext cx="3088034" cy="120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CA" dirty="0"/>
              <a:t>Bio/Info</a:t>
            </a:r>
          </a:p>
        </p:txBody>
      </p:sp>
      <p:sp>
        <p:nvSpPr>
          <p:cNvPr id="65" name="Picture Placeholder 1">
            <a:extLst>
              <a:ext uri="{FF2B5EF4-FFF2-40B4-BE49-F238E27FC236}">
                <a16:creationId xmlns:a16="http://schemas.microsoft.com/office/drawing/2014/main" id="{03155653-BA46-46A3-BE9F-77EEF5EE837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532880" y="3797590"/>
            <a:ext cx="1503364" cy="1503364"/>
          </a:xfrm>
          <a:prstGeom prst="ellipse">
            <a:avLst/>
          </a:prstGeom>
          <a:ln w="63500">
            <a:solidFill>
              <a:srgbClr val="008080"/>
            </a:solidFill>
          </a:ln>
        </p:spPr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40F1F074-6A54-4CBD-AC0B-29C39CCE21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65766" y="3797590"/>
            <a:ext cx="2313709" cy="409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Name</a:t>
            </a: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B3912C86-0849-43B6-B91E-02E0300D38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65766" y="4286253"/>
            <a:ext cx="2313709" cy="333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/>
            </a:lvl1pPr>
          </a:lstStyle>
          <a:p>
            <a:r>
              <a:rPr lang="en-CA" dirty="0"/>
              <a:t>Job Title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AC8A3557-140B-4DEA-8EFE-9176D5ADE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65766" y="4698860"/>
            <a:ext cx="3088034" cy="120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CA" dirty="0"/>
              <a:t>Bio/Info</a:t>
            </a:r>
          </a:p>
        </p:txBody>
      </p:sp>
    </p:spTree>
    <p:extLst>
      <p:ext uri="{BB962C8B-B14F-4D97-AF65-F5344CB8AC3E}">
        <p14:creationId xmlns:p14="http://schemas.microsoft.com/office/powerpoint/2010/main" val="2427084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1950720"/>
            <a:ext cx="11495723" cy="2957354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Cabin" pitchFamily="2" charset="0"/>
              </a:defRPr>
            </a:lvl1pPr>
          </a:lstStyle>
          <a:p>
            <a:r>
              <a:rPr lang="en-US" dirty="0"/>
              <a:t>Add a quote here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5440" y="5110480"/>
            <a:ext cx="11495723" cy="7585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- Attribution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43600"/>
            <a:ext cx="3036957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26216" r="14479" b="28747"/>
          <a:stretch/>
        </p:blipFill>
        <p:spPr>
          <a:xfrm>
            <a:off x="10160" y="888408"/>
            <a:ext cx="2704177" cy="1719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8425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25704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305" y="226291"/>
            <a:ext cx="2355273" cy="59666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Cabin" pitchFamily="2" charset="0"/>
              </a:defRPr>
            </a:lvl1pPr>
          </a:lstStyle>
          <a:p>
            <a:r>
              <a:rPr lang="en-US" dirty="0"/>
              <a:t>AGENDA</a:t>
            </a: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920975"/>
            <a:ext cx="3036957" cy="838200"/>
          </a:xfrm>
          <a:prstGeom prst="rect">
            <a:avLst/>
          </a:prstGeom>
        </p:spPr>
      </p:pic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AA25B6C-D043-45A5-BF09-29B63B4CC2F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226100088"/>
              </p:ext>
            </p:extLst>
          </p:nvPr>
        </p:nvGraphicFramePr>
        <p:xfrm>
          <a:off x="4670425" y="524625"/>
          <a:ext cx="7158036" cy="5963520"/>
        </p:xfrm>
        <a:graphic>
          <a:graphicData uri="http://schemas.openxmlformats.org/drawingml/2006/table">
            <a:tbl>
              <a:tblPr firstRow="1" bandRow="1"/>
              <a:tblGrid>
                <a:gridCol w="3171248">
                  <a:extLst>
                    <a:ext uri="{9D8B030D-6E8A-4147-A177-3AD203B41FA5}">
                      <a16:colId xmlns:a16="http://schemas.microsoft.com/office/drawing/2014/main" val="2284215057"/>
                    </a:ext>
                  </a:extLst>
                </a:gridCol>
                <a:gridCol w="2008909">
                  <a:extLst>
                    <a:ext uri="{9D8B030D-6E8A-4147-A177-3AD203B41FA5}">
                      <a16:colId xmlns:a16="http://schemas.microsoft.com/office/drawing/2014/main" val="754782747"/>
                    </a:ext>
                  </a:extLst>
                </a:gridCol>
                <a:gridCol w="1977879">
                  <a:extLst>
                    <a:ext uri="{9D8B030D-6E8A-4147-A177-3AD203B41FA5}">
                      <a16:colId xmlns:a16="http://schemas.microsoft.com/office/drawing/2014/main" val="3159879147"/>
                    </a:ext>
                  </a:extLst>
                </a:gridCol>
              </a:tblGrid>
              <a:tr h="596352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Topic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Presenter 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Time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583239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A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797595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B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25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155922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C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515933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D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25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325501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168508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F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25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122922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G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579063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H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25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583603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I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411591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 userDrawn="1"/>
        </p:nvSpPr>
        <p:spPr>
          <a:xfrm>
            <a:off x="189864" y="2067102"/>
            <a:ext cx="2355273" cy="59666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Cabin" pitchFamily="2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Nov</a:t>
            </a:r>
            <a:r>
              <a:rPr lang="en-US" sz="2000" baseline="0" dirty="0"/>
              <a:t> 1, 2021</a:t>
            </a:r>
            <a:endParaRPr lang="en-CA" sz="2000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189864" y="1127760"/>
            <a:ext cx="2355273" cy="59666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Cabin" pitchFamily="2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Title/Topic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074326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1290320"/>
            <a:ext cx="11495723" cy="43586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800" b="1">
                <a:solidFill>
                  <a:schemeClr val="tx1"/>
                </a:solidFill>
                <a:latin typeface="Cabin" pitchFamily="2" charset="0"/>
              </a:defRPr>
            </a:lvl1pPr>
          </a:lstStyle>
          <a:p>
            <a:r>
              <a:rPr lang="en-US" dirty="0"/>
              <a:t>Add text here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920975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60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">
    <p:bg>
      <p:bgPr>
        <a:solidFill>
          <a:srgbClr val="7BC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1290320"/>
            <a:ext cx="11495723" cy="43586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800" b="1">
                <a:solidFill>
                  <a:schemeClr val="bg1"/>
                </a:solidFill>
                <a:latin typeface="Cabin" pitchFamily="2" charset="0"/>
              </a:defRPr>
            </a:lvl1pPr>
          </a:lstStyle>
          <a:p>
            <a:r>
              <a:rPr lang="en-US" dirty="0"/>
              <a:t>Add text here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920975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75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1290320"/>
            <a:ext cx="11495723" cy="43586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800" b="1">
                <a:solidFill>
                  <a:schemeClr val="bg1"/>
                </a:solidFill>
                <a:latin typeface="Cabin" pitchFamily="2" charset="0"/>
              </a:defRPr>
            </a:lvl1pPr>
          </a:lstStyle>
          <a:p>
            <a:r>
              <a:rPr lang="en-US" dirty="0"/>
              <a:t>Add text here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920975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88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icture with Caption">
    <p:bg>
      <p:bgPr>
        <a:solidFill>
          <a:srgbClr val="ED65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1290320"/>
            <a:ext cx="11495723" cy="43586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800" b="1">
                <a:solidFill>
                  <a:schemeClr val="tx1"/>
                </a:solidFill>
                <a:latin typeface="Cabin" pitchFamily="2" charset="0"/>
              </a:defRPr>
            </a:lvl1pPr>
          </a:lstStyle>
          <a:p>
            <a:r>
              <a:rPr lang="en-US" dirty="0"/>
              <a:t>Add text here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920975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09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24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1290320"/>
            <a:ext cx="11495723" cy="43586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800" b="1">
                <a:solidFill>
                  <a:schemeClr val="bg1"/>
                </a:solidFill>
                <a:latin typeface="Cabin" pitchFamily="2" charset="0"/>
              </a:defRPr>
            </a:lvl1pPr>
          </a:lstStyle>
          <a:p>
            <a:r>
              <a:rPr lang="en-US" dirty="0"/>
              <a:t>Add text here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920975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4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1570038" y="277813"/>
            <a:ext cx="8996362" cy="5503862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0820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93" b="13798"/>
          <a:stretch/>
        </p:blipFill>
        <p:spPr>
          <a:xfrm>
            <a:off x="0" y="447041"/>
            <a:ext cx="5694728" cy="6410959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23280" y="3108642"/>
            <a:ext cx="5861050" cy="108775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Thank You!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8BAD90F4-FCC6-402C-A3E5-3CAB32AADE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23280" y="4358639"/>
            <a:ext cx="5861051" cy="4165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algn="l"/>
            <a:r>
              <a:rPr lang="en-CA" dirty="0"/>
              <a:t>Presented by: Name</a:t>
            </a:r>
          </a:p>
        </p:txBody>
      </p:sp>
    </p:spTree>
    <p:extLst>
      <p:ext uri="{BB962C8B-B14F-4D97-AF65-F5344CB8AC3E}">
        <p14:creationId xmlns:p14="http://schemas.microsoft.com/office/powerpoint/2010/main" val="1412984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07" y="2865121"/>
            <a:ext cx="3911805" cy="9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9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32941" y="2749536"/>
            <a:ext cx="6926695" cy="97250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7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542045"/>
            <a:ext cx="10515600" cy="97250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1666241"/>
            <a:ext cx="10515600" cy="4195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12192000" cy="241825"/>
            <a:chOff x="0" y="0"/>
            <a:chExt cx="12192000" cy="241825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117761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6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542045"/>
            <a:ext cx="10515600" cy="97250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1666241"/>
            <a:ext cx="10515600" cy="4195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12192000" cy="241825"/>
            <a:chOff x="0" y="0"/>
            <a:chExt cx="12192000" cy="241825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117761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423102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542045"/>
            <a:ext cx="10515600" cy="97250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1666241"/>
            <a:ext cx="10515600" cy="4195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12192000" cy="241825"/>
            <a:chOff x="0" y="0"/>
            <a:chExt cx="12192000" cy="241825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12192000" cy="1197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117761"/>
              <a:ext cx="11866880" cy="124064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4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542045"/>
            <a:ext cx="10515600" cy="97250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1666241"/>
            <a:ext cx="10515600" cy="4195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12192000" cy="241825"/>
            <a:chOff x="0" y="0"/>
            <a:chExt cx="12192000" cy="241825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12192000" cy="1197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117761"/>
              <a:ext cx="11866880" cy="124064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471650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542045"/>
            <a:ext cx="10515600" cy="972502"/>
          </a:xfrm>
          <a:prstGeom prst="rect">
            <a:avLst/>
          </a:prstGeom>
        </p:spPr>
        <p:txBody>
          <a:bodyPr anchor="b"/>
          <a:lstStyle>
            <a:lvl1pPr>
              <a:defRPr sz="4800" baseline="0">
                <a:solidFill>
                  <a:srgbClr val="008080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1666241"/>
            <a:ext cx="10515600" cy="4195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12192000" cy="241825"/>
            <a:chOff x="0" y="0"/>
            <a:chExt cx="12192000" cy="241825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117761"/>
              <a:ext cx="11866880" cy="124064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7" y="6024039"/>
            <a:ext cx="2924053" cy="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59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0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95" r:id="rId3"/>
    <p:sldLayoutId id="2147483696" r:id="rId4"/>
    <p:sldLayoutId id="2147483664" r:id="rId5"/>
    <p:sldLayoutId id="2147483699" r:id="rId6"/>
    <p:sldLayoutId id="2147483674" r:id="rId7"/>
    <p:sldLayoutId id="2147483698" r:id="rId8"/>
    <p:sldLayoutId id="2147483673" r:id="rId9"/>
    <p:sldLayoutId id="2147483697" r:id="rId10"/>
    <p:sldLayoutId id="2147483650" r:id="rId11"/>
    <p:sldLayoutId id="2147483678" r:id="rId12"/>
    <p:sldLayoutId id="2147483679" r:id="rId13"/>
    <p:sldLayoutId id="2147483652" r:id="rId14"/>
    <p:sldLayoutId id="2147483675" r:id="rId15"/>
    <p:sldLayoutId id="2147483677" r:id="rId16"/>
    <p:sldLayoutId id="2147483683" r:id="rId17"/>
    <p:sldLayoutId id="2147483684" r:id="rId18"/>
    <p:sldLayoutId id="2147483685" r:id="rId19"/>
    <p:sldLayoutId id="2147483687" r:id="rId20"/>
    <p:sldLayoutId id="2147483688" r:id="rId21"/>
    <p:sldLayoutId id="2147483686" r:id="rId22"/>
    <p:sldLayoutId id="2147483680" r:id="rId23"/>
    <p:sldLayoutId id="2147483682" r:id="rId24"/>
    <p:sldLayoutId id="2147483676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65" r:id="rId32"/>
    <p:sldLayoutId id="2147483681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8CtsPAaa5Y" TargetMode="Externa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8CtsPAaa5Y" TargetMode="Externa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stomycanada.ca/what-is-an-ostomy/#what-is-a-stoma" TargetMode="Externa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129949" y="4387181"/>
            <a:ext cx="10372725" cy="1431925"/>
          </a:xfrm>
        </p:spPr>
        <p:txBody>
          <a:bodyPr/>
          <a:lstStyle/>
          <a:p>
            <a:pPr algn="ctr"/>
            <a:r>
              <a:rPr lang="en-CA" sz="2000" dirty="0"/>
              <a:t>Created by: </a:t>
            </a:r>
            <a:r>
              <a:rPr lang="en-CA" sz="2000" dirty="0" err="1"/>
              <a:t>Zankhana</a:t>
            </a:r>
            <a:r>
              <a:rPr lang="en-CA" sz="2000" dirty="0"/>
              <a:t> Patel, RN, MSN </a:t>
            </a:r>
          </a:p>
          <a:p>
            <a:pPr algn="ctr"/>
            <a:r>
              <a:rPr lang="en-CA" sz="2000" dirty="0"/>
              <a:t>William Osler-Nurse Practitioner Led Outreach Team (NLOT)</a:t>
            </a:r>
          </a:p>
          <a:p>
            <a:pPr algn="ctr"/>
            <a:r>
              <a:rPr lang="en-CA" sz="2000" dirty="0"/>
              <a:t>July 19, 2023</a:t>
            </a:r>
          </a:p>
        </p:txBody>
      </p:sp>
    </p:spTree>
    <p:extLst>
      <p:ext uri="{BB962C8B-B14F-4D97-AF65-F5344CB8AC3E}">
        <p14:creationId xmlns:p14="http://schemas.microsoft.com/office/powerpoint/2010/main" val="417071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Two Piece Ostomy System</a:t>
            </a:r>
          </a:p>
        </p:txBody>
      </p:sp>
      <p:pic>
        <p:nvPicPr>
          <p:cNvPr id="5" name="Picture 2" descr="https://www.ostomycanada.ca/wp-content/uploads/2022/04/Ostomy_Canada_Society_Ostomy_Appliances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650" y="1341409"/>
            <a:ext cx="4591050" cy="461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96394" y="799769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800" b="1" dirty="0"/>
              <a:t>Advantages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CA" sz="2800" dirty="0"/>
              <a:t>Most are more effortless to ‘burp,’ that is, allow gas to escape.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CA" sz="2800" dirty="0"/>
              <a:t>A smaller or larger pouch can be substituted without having to change the entire flange</a:t>
            </a:r>
          </a:p>
          <a:p>
            <a:endParaRPr lang="en-CA" sz="2800" b="1" dirty="0"/>
          </a:p>
          <a:p>
            <a:r>
              <a:rPr lang="en-CA" sz="2800" b="1" dirty="0"/>
              <a:t>Disadvantages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CA" sz="2800" dirty="0"/>
              <a:t>Tend to be bulkier and more visible under clothing</a:t>
            </a:r>
            <a:endParaRPr lang="en-CA" sz="2800" b="1" dirty="0"/>
          </a:p>
          <a:p>
            <a:endParaRPr lang="en-CA" sz="2800" dirty="0"/>
          </a:p>
        </p:txBody>
      </p:sp>
      <p:sp>
        <p:nvSpPr>
          <p:cNvPr id="7" name="Rectangle 6"/>
          <p:cNvSpPr/>
          <p:nvPr/>
        </p:nvSpPr>
        <p:spPr>
          <a:xfrm>
            <a:off x="8586842" y="6244709"/>
            <a:ext cx="3514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(Ostomy Canada Society, 2023) </a:t>
            </a:r>
          </a:p>
        </p:txBody>
      </p:sp>
    </p:spTree>
    <p:extLst>
      <p:ext uri="{BB962C8B-B14F-4D97-AF65-F5344CB8AC3E}">
        <p14:creationId xmlns:p14="http://schemas.microsoft.com/office/powerpoint/2010/main" val="3579639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Colostomy Management</a:t>
            </a:r>
          </a:p>
        </p:txBody>
      </p:sp>
      <p:pic>
        <p:nvPicPr>
          <p:cNvPr id="4" name="Picture 2" descr="Nursing Anne Simulat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028" y="1666241"/>
            <a:ext cx="8382271" cy="450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82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891" y="780761"/>
            <a:ext cx="10515600" cy="800389"/>
          </a:xfrm>
        </p:spPr>
        <p:txBody>
          <a:bodyPr/>
          <a:lstStyle/>
          <a:p>
            <a:pPr algn="ctr"/>
            <a:r>
              <a:rPr lang="en-CA" dirty="0"/>
              <a:t>Colostomy Management</a:t>
            </a:r>
          </a:p>
        </p:txBody>
      </p:sp>
      <p:pic>
        <p:nvPicPr>
          <p:cNvPr id="4" name="Picture 2" descr="Management Strategies for New Ostomies – Hy-Tape International, Inc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03" y="1581150"/>
            <a:ext cx="4379969" cy="444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Ostomy Archives · Hy-Tape International, Inc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403" y="1581150"/>
            <a:ext cx="4574122" cy="44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873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66" y="510567"/>
            <a:ext cx="10515600" cy="751839"/>
          </a:xfrm>
        </p:spPr>
        <p:txBody>
          <a:bodyPr/>
          <a:lstStyle/>
          <a:p>
            <a:pPr algn="ctr"/>
            <a:r>
              <a:rPr lang="en-CA" dirty="0"/>
              <a:t>Stoma Adhesive Barrier Paste</a:t>
            </a:r>
          </a:p>
        </p:txBody>
      </p:sp>
      <p:pic>
        <p:nvPicPr>
          <p:cNvPr id="4" name="Picture 2" descr="OSTOMIA 💩 • 13 recomendaciones • Carla Soares (@carlasoares) • Peoop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450498"/>
            <a:ext cx="4224657" cy="426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icture 1 of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783" y="1262406"/>
            <a:ext cx="4565583" cy="500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342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9309" y="424842"/>
            <a:ext cx="10515600" cy="751839"/>
          </a:xfrm>
        </p:spPr>
        <p:txBody>
          <a:bodyPr/>
          <a:lstStyle/>
          <a:p>
            <a:pPr algn="ctr"/>
            <a:r>
              <a:rPr lang="en-CA" dirty="0"/>
              <a:t>Stoma Adhesive Barrier Paste</a:t>
            </a:r>
          </a:p>
        </p:txBody>
      </p:sp>
      <p:pic>
        <p:nvPicPr>
          <p:cNvPr id="4" name="Picture 2" descr="Hollister Adapt Paste for use in Ostomy Care : Ostomy Suppli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774" y="1582022"/>
            <a:ext cx="4102775" cy="437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17 Best images about Ostomies and J Pouches! on Pinterest | Level 3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778" y="1503793"/>
            <a:ext cx="4454927" cy="45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515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941" y="462942"/>
            <a:ext cx="10515600" cy="751839"/>
          </a:xfrm>
        </p:spPr>
        <p:txBody>
          <a:bodyPr/>
          <a:lstStyle/>
          <a:p>
            <a:pPr algn="ctr"/>
            <a:r>
              <a:rPr lang="en-CA" dirty="0"/>
              <a:t>Ostomy Care Supplies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091" y="1488786"/>
            <a:ext cx="10515600" cy="4063686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One piece or two piece pouching system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Barrier Ring or barrier paste (Acts as Skin barrier)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Stoma Measurement Board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Pen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Ostomy Scissors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Gloves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Washed clothes/towel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56827" y="5826477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(RNAO, 2019)  </a:t>
            </a:r>
          </a:p>
        </p:txBody>
      </p:sp>
    </p:spTree>
    <p:extLst>
      <p:ext uri="{BB962C8B-B14F-4D97-AF65-F5344CB8AC3E}">
        <p14:creationId xmlns:p14="http://schemas.microsoft.com/office/powerpoint/2010/main" val="3770840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5034" y="453417"/>
            <a:ext cx="10515600" cy="751839"/>
          </a:xfrm>
        </p:spPr>
        <p:txBody>
          <a:bodyPr/>
          <a:lstStyle/>
          <a:p>
            <a:pPr algn="ctr"/>
            <a:r>
              <a:rPr lang="en-CA" dirty="0"/>
              <a:t>Ostomy Bag Pouch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2388" y="1253956"/>
            <a:ext cx="10515600" cy="4063686"/>
          </a:xfrm>
        </p:spPr>
        <p:txBody>
          <a:bodyPr/>
          <a:lstStyle/>
          <a:p>
            <a:endParaRPr lang="en-CA" sz="2200" dirty="0">
              <a:hlinkClick r:id="rId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CA" sz="2200" dirty="0"/>
              <a:t>Change ostomy bag pouch </a:t>
            </a:r>
            <a:r>
              <a:rPr lang="en-CA" sz="2200" dirty="0">
                <a:solidFill>
                  <a:schemeClr val="tx2"/>
                </a:solidFill>
              </a:rPr>
              <a:t>every 3-5 days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2200" dirty="0"/>
              <a:t>Empty the pouch when it’s </a:t>
            </a:r>
            <a:r>
              <a:rPr lang="en-CA" sz="2200" dirty="0">
                <a:solidFill>
                  <a:schemeClr val="tx2"/>
                </a:solidFill>
              </a:rPr>
              <a:t>half or 1/3 full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2200" dirty="0"/>
              <a:t>Change the pouch when the gut is </a:t>
            </a:r>
            <a:r>
              <a:rPr lang="en-CA" sz="2200" dirty="0">
                <a:solidFill>
                  <a:schemeClr val="tx2"/>
                </a:solidFill>
              </a:rPr>
              <a:t>least active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2200" dirty="0">
                <a:solidFill>
                  <a:schemeClr val="tx2"/>
                </a:solidFill>
              </a:rPr>
              <a:t>Clean stoma </a:t>
            </a:r>
            <a:r>
              <a:rPr lang="en-CA" sz="2200" dirty="0"/>
              <a:t>and surrounding with </a:t>
            </a:r>
            <a:r>
              <a:rPr lang="en-CA" sz="2200" dirty="0">
                <a:solidFill>
                  <a:schemeClr val="tx2"/>
                </a:solidFill>
              </a:rPr>
              <a:t>soap and water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000" dirty="0"/>
              <a:t>avoid use of skin irritants (i.e. antiseptic solutions)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2200" dirty="0">
                <a:solidFill>
                  <a:schemeClr val="tx2"/>
                </a:solidFill>
              </a:rPr>
              <a:t>Measure stoma diameter </a:t>
            </a:r>
            <a:r>
              <a:rPr lang="en-CA" sz="2200" dirty="0"/>
              <a:t>with measuring card, then </a:t>
            </a:r>
            <a:r>
              <a:rPr lang="en-CA" sz="2200" dirty="0">
                <a:solidFill>
                  <a:schemeClr val="tx2"/>
                </a:solidFill>
              </a:rPr>
              <a:t>cut the barrier ring </a:t>
            </a:r>
            <a:r>
              <a:rPr lang="en-CA" sz="2200" dirty="0"/>
              <a:t>using ostomy scissors based on stoma size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2200" dirty="0"/>
              <a:t>Apply </a:t>
            </a:r>
            <a:r>
              <a:rPr lang="en-CA" sz="2200" dirty="0">
                <a:solidFill>
                  <a:schemeClr val="tx2"/>
                </a:solidFill>
              </a:rPr>
              <a:t>skin barrier/barrier ring around the stoma </a:t>
            </a:r>
            <a:r>
              <a:rPr lang="en-CA" sz="2200" dirty="0"/>
              <a:t>ensuring tight seal to prevent leakage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sz="2200" dirty="0"/>
              <a:t>Check bag regularly to expel gas/air out of the system</a:t>
            </a:r>
          </a:p>
          <a:p>
            <a:pPr marL="0" indent="0">
              <a:buNone/>
            </a:pPr>
            <a:endParaRPr lang="en-CA" sz="2200" dirty="0"/>
          </a:p>
          <a:p>
            <a:endParaRPr lang="en-CA" sz="2200" dirty="0"/>
          </a:p>
          <a:p>
            <a:endParaRPr lang="en-CA" sz="2200" dirty="0"/>
          </a:p>
          <a:p>
            <a:endParaRPr lang="en-CA" sz="2200" dirty="0"/>
          </a:p>
          <a:p>
            <a:endParaRPr lang="en-CA" sz="2200" dirty="0"/>
          </a:p>
        </p:txBody>
      </p:sp>
      <p:sp>
        <p:nvSpPr>
          <p:cNvPr id="4" name="Rectangle 3"/>
          <p:cNvSpPr/>
          <p:nvPr/>
        </p:nvSpPr>
        <p:spPr>
          <a:xfrm>
            <a:off x="10300566" y="5832381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(RNAO, 2019)  </a:t>
            </a:r>
          </a:p>
        </p:txBody>
      </p:sp>
    </p:spTree>
    <p:extLst>
      <p:ext uri="{BB962C8B-B14F-4D97-AF65-F5344CB8AC3E}">
        <p14:creationId xmlns:p14="http://schemas.microsoft.com/office/powerpoint/2010/main" val="3405770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Ostomy Bag Pouch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Video</a:t>
            </a:r>
          </a:p>
          <a:p>
            <a:r>
              <a:rPr lang="en-CA" dirty="0">
                <a:hlinkClick r:id="rId2"/>
              </a:rPr>
              <a:t>Ostomy Bag Pouch Change | Ostomy Care Nursing | Colostomy, Ileostomy Bag Change - YouTube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4959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41" y="424842"/>
            <a:ext cx="10515600" cy="751839"/>
          </a:xfrm>
        </p:spPr>
        <p:txBody>
          <a:bodyPr/>
          <a:lstStyle/>
          <a:p>
            <a:pPr algn="ctr"/>
            <a:r>
              <a:rPr lang="en-CA" dirty="0"/>
              <a:t>Nursing Care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366" y="1584036"/>
            <a:ext cx="10515600" cy="4063686"/>
          </a:xfrm>
        </p:spPr>
        <p:txBody>
          <a:bodyPr/>
          <a:lstStyle/>
          <a:p>
            <a:r>
              <a:rPr lang="en-CA" sz="2200" dirty="0"/>
              <a:t>Ensuring </a:t>
            </a:r>
            <a:r>
              <a:rPr lang="en-CA" sz="2200" dirty="0">
                <a:solidFill>
                  <a:srgbClr val="0070C0"/>
                </a:solidFill>
              </a:rPr>
              <a:t>proper stoma care </a:t>
            </a:r>
            <a:r>
              <a:rPr lang="en-CA" sz="2200" dirty="0"/>
              <a:t>and maintenance.</a:t>
            </a:r>
          </a:p>
          <a:p>
            <a:r>
              <a:rPr lang="en-CA" sz="2200" dirty="0"/>
              <a:t>Managing </a:t>
            </a:r>
            <a:r>
              <a:rPr lang="en-CA" sz="2200" dirty="0">
                <a:solidFill>
                  <a:srgbClr val="0070C0"/>
                </a:solidFill>
              </a:rPr>
              <a:t>ostomy-related complications</a:t>
            </a:r>
            <a:r>
              <a:rPr lang="en-CA" sz="2200" dirty="0"/>
              <a:t>, such as skin irritation or leakage.</a:t>
            </a:r>
          </a:p>
          <a:p>
            <a:r>
              <a:rPr lang="en-CA" sz="2200" dirty="0"/>
              <a:t>Educating patients on self-care and appliance management.</a:t>
            </a:r>
          </a:p>
          <a:p>
            <a:pPr lvl="1"/>
            <a:r>
              <a:rPr lang="en-CA" sz="2000" dirty="0"/>
              <a:t>Certain foods are more likely to cause gas, diarrhea, constipation, incomplete digestion</a:t>
            </a:r>
          </a:p>
          <a:p>
            <a:pPr lvl="1"/>
            <a:r>
              <a:rPr lang="en-CA" sz="2000" dirty="0">
                <a:solidFill>
                  <a:srgbClr val="0070C0"/>
                </a:solidFill>
              </a:rPr>
              <a:t>Gas causing foods</a:t>
            </a:r>
            <a:r>
              <a:rPr lang="en-CA" sz="2000" dirty="0"/>
              <a:t>: Asparagus, beans, beer, broccoli, Brussels sprouts, cabbage, carbonated beverages, cauliflower, onions, peas</a:t>
            </a:r>
          </a:p>
          <a:p>
            <a:r>
              <a:rPr lang="en-CA" sz="2200" dirty="0"/>
              <a:t>Promoting dietary adjustments to prevent blockages or other digestive issues.</a:t>
            </a:r>
          </a:p>
          <a:p>
            <a:r>
              <a:rPr lang="en-CA" sz="2200" dirty="0"/>
              <a:t>Addressing body image and psychosocial concerns related to living with an ostomy.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17155" y="5685745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(RNAO, 2019)  </a:t>
            </a:r>
          </a:p>
        </p:txBody>
      </p:sp>
    </p:spTree>
    <p:extLst>
      <p:ext uri="{BB962C8B-B14F-4D97-AF65-F5344CB8AC3E}">
        <p14:creationId xmlns:p14="http://schemas.microsoft.com/office/powerpoint/2010/main" val="2835349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891" y="835487"/>
            <a:ext cx="10515600" cy="751839"/>
          </a:xfrm>
        </p:spPr>
        <p:txBody>
          <a:bodyPr/>
          <a:lstStyle/>
          <a:p>
            <a:r>
              <a:rPr lang="en-CA" sz="3600" dirty="0"/>
              <a:t>Gas and Constipation after Colostomy 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891" y="1700342"/>
            <a:ext cx="10515600" cy="4337477"/>
          </a:xfrm>
        </p:spPr>
        <p:txBody>
          <a:bodyPr/>
          <a:lstStyle/>
          <a:p>
            <a:pPr marL="0" indent="0">
              <a:buNone/>
            </a:pPr>
            <a:r>
              <a:rPr lang="en-CA" sz="2700" b="1" dirty="0">
                <a:solidFill>
                  <a:schemeClr val="bg2">
                    <a:lumMod val="75000"/>
                  </a:schemeClr>
                </a:solidFill>
              </a:rPr>
              <a:t>Dealing with Gas</a:t>
            </a:r>
          </a:p>
          <a:p>
            <a:r>
              <a:rPr lang="en-CA" sz="2700" dirty="0"/>
              <a:t>Avoid eating beans, beer, broccoli, </a:t>
            </a:r>
            <a:r>
              <a:rPr lang="en-CA" sz="2700" dirty="0" err="1"/>
              <a:t>brussels</a:t>
            </a:r>
            <a:r>
              <a:rPr lang="en-CA" sz="2700" dirty="0"/>
              <a:t> sprouts, cabbage, cucumber, eggs, fish, garlic, onions</a:t>
            </a:r>
          </a:p>
          <a:p>
            <a:r>
              <a:rPr lang="en-CA" sz="2700" dirty="0"/>
              <a:t>Use ostomy pouch with filter to allow gas to escape</a:t>
            </a:r>
          </a:p>
          <a:p>
            <a:pPr marL="0" indent="0">
              <a:buNone/>
            </a:pPr>
            <a:r>
              <a:rPr lang="en-CA" sz="2700" b="1" dirty="0">
                <a:solidFill>
                  <a:schemeClr val="bg2">
                    <a:lumMod val="75000"/>
                  </a:schemeClr>
                </a:solidFill>
              </a:rPr>
              <a:t>Dealing with Constipation</a:t>
            </a:r>
            <a:endParaRPr lang="en-CA" sz="2700" dirty="0"/>
          </a:p>
          <a:p>
            <a:r>
              <a:rPr lang="en-CA" sz="2700" dirty="0"/>
              <a:t>Increasing fluid intake, taking a mild laxative, or increasing your fiber consumption </a:t>
            </a:r>
          </a:p>
          <a:p>
            <a:r>
              <a:rPr lang="en-CA" sz="2700" dirty="0"/>
              <a:t>Avoid foods low in fibre: Applesauce, bananas, cheese, noodles, pretzels, white rice, white toast</a:t>
            </a:r>
          </a:p>
          <a:p>
            <a:pPr marL="0" indent="0">
              <a:buNone/>
            </a:pPr>
            <a:br>
              <a:rPr lang="en-CA" dirty="0"/>
            </a:b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7102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CA" sz="4400" dirty="0"/>
              <a:t>Ostomy Care and Management</a:t>
            </a:r>
          </a:p>
        </p:txBody>
      </p:sp>
    </p:spTree>
    <p:extLst>
      <p:ext uri="{BB962C8B-B14F-4D97-AF65-F5344CB8AC3E}">
        <p14:creationId xmlns:p14="http://schemas.microsoft.com/office/powerpoint/2010/main" val="1570335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366" y="729642"/>
            <a:ext cx="10515600" cy="751839"/>
          </a:xfrm>
        </p:spPr>
        <p:txBody>
          <a:bodyPr/>
          <a:lstStyle/>
          <a:p>
            <a:pPr algn="ctr"/>
            <a:r>
              <a:rPr lang="en-CA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6991" y="1907886"/>
            <a:ext cx="10515600" cy="4063686"/>
          </a:xfrm>
        </p:spPr>
        <p:txBody>
          <a:bodyPr/>
          <a:lstStyle/>
          <a:p>
            <a:r>
              <a:rPr lang="en-CA" dirty="0"/>
              <a:t>Ostomy Canada Society (2023). </a:t>
            </a:r>
            <a:r>
              <a:rPr lang="en-CA" i="1" dirty="0"/>
              <a:t>What is an Ostomy / Types of Ostomies</a:t>
            </a:r>
            <a:r>
              <a:rPr lang="en-CA" dirty="0"/>
              <a:t>. Retrieved on June 20, 2023 from </a:t>
            </a:r>
            <a:r>
              <a:rPr lang="en-CA" dirty="0">
                <a:hlinkClick r:id="rId2"/>
              </a:rPr>
              <a:t>What is an Ostomy / Types of Ostomies - Ostomy Canada Society</a:t>
            </a:r>
          </a:p>
          <a:p>
            <a:r>
              <a:rPr lang="en-CA" dirty="0"/>
              <a:t>Registered Nurses Association of Ontario [RNAO] (2019). </a:t>
            </a:r>
            <a:r>
              <a:rPr lang="en-CA" i="1" dirty="0"/>
              <a:t>Supporting Adults Who Anticipate or Live with an Ostomy. </a:t>
            </a:r>
            <a:r>
              <a:rPr lang="en-CA" dirty="0"/>
              <a:t>Retrieved on June 19, 2023, from</a:t>
            </a:r>
            <a:r>
              <a:rPr lang="en-CA" b="1" dirty="0"/>
              <a:t> </a:t>
            </a:r>
            <a:r>
              <a:rPr lang="en-CA" dirty="0"/>
              <a:t>Supporting Adults Who Anticipate or Live with an Ostomy | RNAO.ca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9281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9555" y="3118167"/>
            <a:ext cx="5861050" cy="1087755"/>
          </a:xfrm>
        </p:spPr>
        <p:txBody>
          <a:bodyPr/>
          <a:lstStyle/>
          <a:p>
            <a:r>
              <a:rPr lang="en-CA" dirty="0">
                <a:solidFill>
                  <a:schemeClr val="tx2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88269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974249"/>
            <a:ext cx="10515600" cy="4195944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sz="2800" dirty="0"/>
              <a:t>To learn the difference between types of ostomies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sz="2800" dirty="0"/>
              <a:t>To identify the characteristics of a healthy stoma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sz="2800" dirty="0"/>
              <a:t>To discuss the differences between one-piece and two-piece Ostomy system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CA" sz="2800" dirty="0"/>
              <a:t>To learn about ostomy care and maintenance including nursing care priorities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441520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28009"/>
            <a:ext cx="10515600" cy="972502"/>
          </a:xfrm>
        </p:spPr>
        <p:txBody>
          <a:bodyPr/>
          <a:lstStyle/>
          <a:p>
            <a:pPr algn="ctr"/>
            <a:r>
              <a:rPr lang="en-CA" sz="2400" dirty="0"/>
              <a:t>RNAO BPG: Supporting Adults Who Anticipate or Live with an Ostomy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Colostomy</a:t>
            </a:r>
            <a:r>
              <a:rPr lang="en-CA" dirty="0"/>
              <a:t>: Portion of patient’s colon is brought through the abdomen and everted to create a stoma</a:t>
            </a:r>
          </a:p>
          <a:p>
            <a:r>
              <a:rPr lang="en-CA" b="1" dirty="0" err="1"/>
              <a:t>Ileal</a:t>
            </a:r>
            <a:r>
              <a:rPr lang="en-CA" b="1" dirty="0"/>
              <a:t> conduit</a:t>
            </a:r>
            <a:r>
              <a:rPr lang="en-CA" dirty="0"/>
              <a:t>: Portion of patient’s ileum is brought through the abdomen and everted to create a stoma.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CA" dirty="0">
                <a:solidFill>
                  <a:schemeClr val="tx1"/>
                </a:solidFill>
              </a:rPr>
              <a:t>permanent or temporary and allows the </a:t>
            </a:r>
            <a:r>
              <a:rPr lang="en-CA" dirty="0">
                <a:solidFill>
                  <a:schemeClr val="tx2"/>
                </a:solidFill>
              </a:rPr>
              <a:t>passage of urine </a:t>
            </a:r>
            <a:r>
              <a:rPr lang="en-CA" dirty="0">
                <a:solidFill>
                  <a:schemeClr val="tx1"/>
                </a:solidFill>
              </a:rPr>
              <a:t>into an external pouching system</a:t>
            </a:r>
          </a:p>
          <a:p>
            <a:r>
              <a:rPr lang="en-CA" b="1" dirty="0"/>
              <a:t>Ileostomy</a:t>
            </a:r>
            <a:r>
              <a:rPr lang="en-CA" dirty="0"/>
              <a:t>: Portion of patient’s ileum is brought through the abdomen and everted to create a stoma.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CA" dirty="0">
                <a:solidFill>
                  <a:schemeClr val="tx1"/>
                </a:solidFill>
              </a:rPr>
              <a:t>Permanent or temporary and allows the </a:t>
            </a:r>
            <a:r>
              <a:rPr lang="en-CA" dirty="0">
                <a:solidFill>
                  <a:schemeClr val="tx2"/>
                </a:solidFill>
              </a:rPr>
              <a:t>passage of stool </a:t>
            </a:r>
            <a:r>
              <a:rPr lang="en-CA" dirty="0">
                <a:solidFill>
                  <a:schemeClr val="tx1"/>
                </a:solidFill>
              </a:rPr>
              <a:t>into an external pouching system</a:t>
            </a:r>
          </a:p>
        </p:txBody>
      </p:sp>
      <p:sp>
        <p:nvSpPr>
          <p:cNvPr id="4" name="Rectangle 3"/>
          <p:cNvSpPr/>
          <p:nvPr/>
        </p:nvSpPr>
        <p:spPr>
          <a:xfrm>
            <a:off x="5912267" y="6327915"/>
            <a:ext cx="6186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(Registered Nurses Association of Ontario [RNAO], 2019)  </a:t>
            </a:r>
          </a:p>
        </p:txBody>
      </p:sp>
    </p:spTree>
    <p:extLst>
      <p:ext uri="{BB962C8B-B14F-4D97-AF65-F5344CB8AC3E}">
        <p14:creationId xmlns:p14="http://schemas.microsoft.com/office/powerpoint/2010/main" val="204142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0" y="172590"/>
            <a:ext cx="10515600" cy="972502"/>
          </a:xfrm>
        </p:spPr>
        <p:txBody>
          <a:bodyPr/>
          <a:lstStyle/>
          <a:p>
            <a:pPr algn="ctr"/>
            <a:r>
              <a:rPr lang="en-CA" sz="4000" b="1" dirty="0"/>
              <a:t>CHARACTERISTICS OF A STOMA</a:t>
            </a:r>
            <a:endParaRPr lang="en-CA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1850" y="1342969"/>
            <a:ext cx="10515600" cy="4195944"/>
          </a:xfrm>
        </p:spPr>
        <p:txBody>
          <a:bodyPr/>
          <a:lstStyle/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sz="2200" dirty="0"/>
              <a:t>Shape – round, oval, or irregular; raised, flush or retracted stoma on abdomen.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sz="2200" dirty="0"/>
              <a:t>Sensation – no feeling in the stoma because there are no nerve endings. If skin around the stoma is irritated, there may be tenderness or pain.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sz="2200" dirty="0"/>
              <a:t>Location – depends where in the bowel the stoma is created and the anatomy of the patient.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sz="2200" dirty="0"/>
              <a:t>Output– depending on the type of ostomy, there will be movement of stool, gas, or urine. It will be involuntary – there is no control.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sz="2200" dirty="0"/>
              <a:t>Stitches – may or may not be seen around the base of the stoma. They usually dissolve in 7 to 10 days after surgery.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sz="2200" dirty="0"/>
              <a:t>Peristalsis – slight movement of the stoma may be seen as waste passes through the bowel and stoma.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CA" sz="2200" dirty="0"/>
              <a:t>May be permanent or temporary</a:t>
            </a:r>
          </a:p>
          <a:p>
            <a:endParaRPr lang="en-CA" sz="2200" dirty="0"/>
          </a:p>
        </p:txBody>
      </p:sp>
      <p:sp>
        <p:nvSpPr>
          <p:cNvPr id="5" name="Rectangle 4"/>
          <p:cNvSpPr/>
          <p:nvPr/>
        </p:nvSpPr>
        <p:spPr>
          <a:xfrm>
            <a:off x="8513528" y="6236916"/>
            <a:ext cx="3514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(Ostomy Canada Society, 2023) </a:t>
            </a:r>
          </a:p>
        </p:txBody>
      </p:sp>
    </p:spTree>
    <p:extLst>
      <p:ext uri="{BB962C8B-B14F-4D97-AF65-F5344CB8AC3E}">
        <p14:creationId xmlns:p14="http://schemas.microsoft.com/office/powerpoint/2010/main" val="2887056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92663"/>
            <a:ext cx="10515600" cy="972502"/>
          </a:xfrm>
        </p:spPr>
        <p:txBody>
          <a:bodyPr/>
          <a:lstStyle/>
          <a:p>
            <a:pPr algn="ctr"/>
            <a:r>
              <a:rPr lang="en-CA" sz="3600" b="1" dirty="0"/>
              <a:t>CHARACTERISTICS OF A STOMA</a:t>
            </a:r>
            <a:endParaRPr lang="en-CA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44568"/>
            <a:ext cx="10515600" cy="4195944"/>
          </a:xfrm>
        </p:spPr>
        <p:txBody>
          <a:bodyPr/>
          <a:lstStyle/>
          <a:p>
            <a:r>
              <a:rPr lang="en-CA" sz="2000" b="1" dirty="0"/>
              <a:t>STOMA APPEARANCE</a:t>
            </a:r>
          </a:p>
          <a:p>
            <a:pPr marL="800100" lvl="1" indent="-342900" fontAlgn="base">
              <a:buFont typeface="Courier New" panose="02070309020205020404" pitchFamily="49" charset="0"/>
              <a:buChar char="o"/>
            </a:pPr>
            <a:r>
              <a:rPr lang="en-CA" b="1" dirty="0">
                <a:solidFill>
                  <a:schemeClr val="tx1"/>
                </a:solidFill>
              </a:rPr>
              <a:t>Texture</a:t>
            </a:r>
            <a:r>
              <a:rPr lang="en-CA" dirty="0">
                <a:solidFill>
                  <a:schemeClr val="tx1"/>
                </a:solidFill>
              </a:rPr>
              <a:t> – moist and smooth like the tissue inside your mouth.</a:t>
            </a:r>
          </a:p>
          <a:p>
            <a:pPr marL="800100" lvl="1" indent="-342900" fontAlgn="base">
              <a:buFont typeface="Courier New" panose="02070309020205020404" pitchFamily="49" charset="0"/>
              <a:buChar char="o"/>
            </a:pPr>
            <a:r>
              <a:rPr lang="en-CA" b="1" dirty="0">
                <a:solidFill>
                  <a:schemeClr val="tx1"/>
                </a:solidFill>
              </a:rPr>
              <a:t>Pink/red in color </a:t>
            </a:r>
            <a:r>
              <a:rPr lang="en-CA" b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CA" dirty="0">
                <a:solidFill>
                  <a:schemeClr val="tx1"/>
                </a:solidFill>
              </a:rPr>
              <a:t>The blood supply is very close to the surface of the stoma. It is normal to see traces of blood when the stoma is cleaned or rubbed. </a:t>
            </a:r>
          </a:p>
          <a:p>
            <a:pPr marL="800100" lvl="1" indent="-342900" fontAlgn="base">
              <a:buFont typeface="Courier New" panose="02070309020205020404" pitchFamily="49" charset="0"/>
              <a:buChar char="o"/>
            </a:pPr>
            <a:r>
              <a:rPr lang="en-CA" b="1" dirty="0">
                <a:solidFill>
                  <a:schemeClr val="tx1"/>
                </a:solidFill>
              </a:rPr>
              <a:t>Turgor </a:t>
            </a:r>
            <a:r>
              <a:rPr lang="en-CA" b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CA" dirty="0">
                <a:solidFill>
                  <a:schemeClr val="tx1"/>
                </a:solidFill>
              </a:rPr>
              <a:t>Ability to change shape and return to normal appearance after lightly touching stoma (elasticity)</a:t>
            </a:r>
          </a:p>
          <a:p>
            <a:r>
              <a:rPr lang="en-CA" sz="2000" b="1" dirty="0"/>
              <a:t>PERIOSTOMY SKIN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CA" dirty="0">
                <a:solidFill>
                  <a:schemeClr val="tx1"/>
                </a:solidFill>
              </a:rPr>
              <a:t>Should be intact = Unbroken Skin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CA" dirty="0">
                <a:solidFill>
                  <a:schemeClr val="tx1"/>
                </a:solidFill>
              </a:rPr>
              <a:t>Assess for redness, irritation, bruising, lesions (occurs from chronic moisture irritation)</a:t>
            </a:r>
          </a:p>
          <a:p>
            <a:r>
              <a:rPr lang="en-CA" sz="2000" b="1" dirty="0"/>
              <a:t>STOMA SIZE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CA" dirty="0">
                <a:solidFill>
                  <a:schemeClr val="tx1"/>
                </a:solidFill>
              </a:rPr>
              <a:t>Vary in size due to many different factors including location in the bowel, body habitus, edema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CA" dirty="0">
                <a:solidFill>
                  <a:schemeClr val="tx1"/>
                </a:solidFill>
              </a:rPr>
              <a:t>Important to know the size of the stoma when choosing the appropriate appliance.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8995" y="6488668"/>
            <a:ext cx="5015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(Ostomy Canada Society, 2023; RNAO, 2019)  </a:t>
            </a:r>
          </a:p>
        </p:txBody>
      </p:sp>
    </p:spTree>
    <p:extLst>
      <p:ext uri="{BB962C8B-B14F-4D97-AF65-F5344CB8AC3E}">
        <p14:creationId xmlns:p14="http://schemas.microsoft.com/office/powerpoint/2010/main" val="2753736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Healthy Stoma</a:t>
            </a:r>
          </a:p>
        </p:txBody>
      </p:sp>
      <p:pic>
        <p:nvPicPr>
          <p:cNvPr id="4" name="Picture 2" descr="https://www.ostomycanada.ca/wp-content/uploads/2022/03/Ostomy_Canada_Society_What_is_Ostomy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78" y="2105891"/>
            <a:ext cx="9475122" cy="3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677384" y="6453529"/>
            <a:ext cx="3514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(Ostomy Canada Society, 2023) </a:t>
            </a:r>
          </a:p>
        </p:txBody>
      </p:sp>
    </p:spTree>
    <p:extLst>
      <p:ext uri="{BB962C8B-B14F-4D97-AF65-F5344CB8AC3E}">
        <p14:creationId xmlns:p14="http://schemas.microsoft.com/office/powerpoint/2010/main" val="3157539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000" dirty="0"/>
              <a:t>One Piece System Drainable Ostomy Bag</a:t>
            </a:r>
          </a:p>
        </p:txBody>
      </p:sp>
      <p:pic>
        <p:nvPicPr>
          <p:cNvPr id="5" name="Picture 2" descr="10X OnePiece System Drainable Ostomy Bag Pouch Stoma Cover Urine 20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05" y="1781175"/>
            <a:ext cx="4691063" cy="421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41686" y="1167606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800" b="1" dirty="0"/>
              <a:t>ADVANTAGES: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CA" sz="2800" dirty="0"/>
              <a:t>fewer components to apply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CA" sz="2800" dirty="0"/>
              <a:t>soft convex are available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CA" sz="2800" dirty="0"/>
              <a:t>feel lighter, more flexible and have a lower profile under clothing</a:t>
            </a:r>
          </a:p>
          <a:p>
            <a:endParaRPr lang="en-CA" sz="2800" b="1" dirty="0"/>
          </a:p>
          <a:p>
            <a:r>
              <a:rPr lang="en-CA" sz="2800" b="1" dirty="0"/>
              <a:t>DISADVANTAGES: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CA" sz="2800" dirty="0"/>
              <a:t>can’t be ‘burped.’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CA" sz="2800" dirty="0"/>
              <a:t>some can cost more if you are using closed-end models</a:t>
            </a:r>
          </a:p>
          <a:p>
            <a:endParaRPr lang="en-CA" sz="2800" dirty="0"/>
          </a:p>
        </p:txBody>
      </p:sp>
      <p:sp>
        <p:nvSpPr>
          <p:cNvPr id="7" name="Rectangle 6"/>
          <p:cNvSpPr/>
          <p:nvPr/>
        </p:nvSpPr>
        <p:spPr>
          <a:xfrm>
            <a:off x="8520167" y="6330434"/>
            <a:ext cx="3514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(Ostomy Canada Society, 2023) </a:t>
            </a:r>
          </a:p>
        </p:txBody>
      </p:sp>
    </p:spTree>
    <p:extLst>
      <p:ext uri="{BB962C8B-B14F-4D97-AF65-F5344CB8AC3E}">
        <p14:creationId xmlns:p14="http://schemas.microsoft.com/office/powerpoint/2010/main" val="42869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000" dirty="0"/>
              <a:t>One Piece System Drainable Ostomy Bag</a:t>
            </a:r>
          </a:p>
        </p:txBody>
      </p:sp>
      <p:pic>
        <p:nvPicPr>
          <p:cNvPr id="4" name="Picture 2" descr="A convex pouch with even more flexibility and softness. Confidence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733550"/>
            <a:ext cx="8553449" cy="476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167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W OHT">
      <a:dk1>
        <a:sysClr val="windowText" lastClr="000000"/>
      </a:dk1>
      <a:lt1>
        <a:sysClr val="window" lastClr="FFFFFF"/>
      </a:lt1>
      <a:dk2>
        <a:srgbClr val="008080"/>
      </a:dk2>
      <a:lt2>
        <a:srgbClr val="FCD3D0"/>
      </a:lt2>
      <a:accent1>
        <a:srgbClr val="7BCED2"/>
      </a:accent1>
      <a:accent2>
        <a:srgbClr val="ED6571"/>
      </a:accent2>
      <a:accent3>
        <a:srgbClr val="F7A19A"/>
      </a:accent3>
      <a:accent4>
        <a:srgbClr val="FFD087"/>
      </a:accent4>
      <a:accent5>
        <a:srgbClr val="00CDC8"/>
      </a:accent5>
      <a:accent6>
        <a:srgbClr val="FFF2DD"/>
      </a:accent6>
      <a:hlink>
        <a:srgbClr val="7BCED2"/>
      </a:hlink>
      <a:folHlink>
        <a:srgbClr val="FFFFFF"/>
      </a:folHlink>
    </a:clrScheme>
    <a:fontScheme name="Custom 1">
      <a:majorFont>
        <a:latin typeface="Cabin"/>
        <a:ea typeface=""/>
        <a:cs typeface=""/>
      </a:majorFont>
      <a:minorFont>
        <a:latin typeface="Cab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W OHT PPT" id="{A1CC9CDB-D9E1-4FE9-871C-3CDC026DE95D}" vid="{4D05AB09-350F-4329-BC25-929A718FE3F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9C353D719ACE4088A71C717C462501" ma:contentTypeVersion="10" ma:contentTypeDescription="Create a new document." ma:contentTypeScope="" ma:versionID="7510f7eb919773fa0cbd1725bf620b29">
  <xsd:schema xmlns:xsd="http://www.w3.org/2001/XMLSchema" xmlns:xs="http://www.w3.org/2001/XMLSchema" xmlns:p="http://schemas.microsoft.com/office/2006/metadata/properties" xmlns:ns2="d2564e08-4429-4491-a8fb-7c7ef712df42" targetNamespace="http://schemas.microsoft.com/office/2006/metadata/properties" ma:root="true" ma:fieldsID="34a3adba5314d50a9a3334b4aa2655b2" ns2:_="">
    <xsd:import namespace="d2564e08-4429-4491-a8fb-7c7ef712df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64e08-4429-4491-a8fb-7c7ef712df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94B4AF-B740-4AF6-A5D5-A3B2F41DDB1B}">
  <ds:schemaRefs>
    <ds:schemaRef ds:uri="http://purl.org/dc/elements/1.1/"/>
    <ds:schemaRef ds:uri="http://schemas.microsoft.com/office/2006/metadata/properties"/>
    <ds:schemaRef ds:uri="d2564e08-4429-4491-a8fb-7c7ef712df4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7EF309A-A72C-4A68-9E5B-163CC09F0A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564e08-4429-4491-a8fb-7c7ef712df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FDA6D7-884F-4657-92F4-3743F53B33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8834</TotalTime>
  <Words>1016</Words>
  <Application>Microsoft Office PowerPoint</Application>
  <PresentationFormat>Widescreen</PresentationFormat>
  <Paragraphs>109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Cabin</vt:lpstr>
      <vt:lpstr>Courier New</vt:lpstr>
      <vt:lpstr>Wingdings</vt:lpstr>
      <vt:lpstr>Office Theme</vt:lpstr>
      <vt:lpstr>PowerPoint Presentation</vt:lpstr>
      <vt:lpstr>PowerPoint Presentation</vt:lpstr>
      <vt:lpstr>Learning Objectives</vt:lpstr>
      <vt:lpstr>RNAO BPG: Supporting Adults Who Anticipate or Live with an Ostomy</vt:lpstr>
      <vt:lpstr>CHARACTERISTICS OF A STOMA</vt:lpstr>
      <vt:lpstr>CHARACTERISTICS OF A STOMA</vt:lpstr>
      <vt:lpstr>Healthy Stoma</vt:lpstr>
      <vt:lpstr>One Piece System Drainable Ostomy Bag</vt:lpstr>
      <vt:lpstr>One Piece System Drainable Ostomy Bag</vt:lpstr>
      <vt:lpstr>Two Piece Ostomy System</vt:lpstr>
      <vt:lpstr>Colostomy Management</vt:lpstr>
      <vt:lpstr>Colostomy Management</vt:lpstr>
      <vt:lpstr>Stoma Adhesive Barrier Paste</vt:lpstr>
      <vt:lpstr>Stoma Adhesive Barrier Paste</vt:lpstr>
      <vt:lpstr>Ostomy Care Supplies</vt:lpstr>
      <vt:lpstr>Ostomy Bag Pouch Change</vt:lpstr>
      <vt:lpstr>Ostomy Bag Pouch Change</vt:lpstr>
      <vt:lpstr>Nursing Care Priorities</vt:lpstr>
      <vt:lpstr>Gas and Constipation after Colostomy surgery</vt:lpstr>
      <vt:lpstr>References</vt:lpstr>
      <vt:lpstr>Thank You!</vt:lpstr>
    </vt:vector>
  </TitlesOfParts>
  <Company>William Osler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Carmela Ferro</dc:creator>
  <cp:lastModifiedBy>Kathleen De Castro</cp:lastModifiedBy>
  <cp:revision>95</cp:revision>
  <dcterms:created xsi:type="dcterms:W3CDTF">2021-10-09T18:58:54Z</dcterms:created>
  <dcterms:modified xsi:type="dcterms:W3CDTF">2023-12-06T16:52:13Z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0x0101007C9C353D719ACE4088A71C717C462501</vt:lpwstr>
  </property>
</Properties>
</file>