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1048" r:id="rId3"/>
    <p:sldId id="285" r:id="rId4"/>
    <p:sldId id="286" r:id="rId5"/>
    <p:sldId id="287" r:id="rId6"/>
    <p:sldId id="298" r:id="rId7"/>
    <p:sldId id="293" r:id="rId8"/>
    <p:sldId id="272" r:id="rId9"/>
    <p:sldId id="1051" r:id="rId10"/>
    <p:sldId id="291" r:id="rId11"/>
    <p:sldId id="289" r:id="rId12"/>
    <p:sldId id="294" r:id="rId13"/>
    <p:sldId id="290" r:id="rId14"/>
    <p:sldId id="273" r:id="rId15"/>
    <p:sldId id="269" r:id="rId16"/>
    <p:sldId id="296" r:id="rId17"/>
    <p:sldId id="270" r:id="rId18"/>
    <p:sldId id="295" r:id="rId19"/>
    <p:sldId id="1052" r:id="rId20"/>
    <p:sldId id="1053" r:id="rId21"/>
    <p:sldId id="262" r:id="rId22"/>
    <p:sldId id="297" r:id="rId23"/>
    <p:sldId id="1050" r:id="rId24"/>
    <p:sldId id="283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A584-FE53-71DD-1BCD-C33959B4C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B1DA9-A844-E02F-544A-C6D50C4BE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EB1CC-4B87-640F-9BDA-ECC4054E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0DCD-1281-4A83-919F-25074D95D5F0}" type="datetimeFigureOut">
              <a:rPr lang="en-CA" smtClean="0"/>
              <a:t>13/02/2024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2C3F2-FA3B-95CD-F5E3-9743953B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194F1-3C5E-62F9-F5D5-E42C0A57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2E8F-9735-4F30-90B6-27A1A0B2A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480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687C-A8E2-CA12-5942-3753C478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4C371-209D-20B4-3E1A-29A637AAD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D46C9-69FD-FA76-169E-0B64059C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0DCD-1281-4A83-919F-25074D95D5F0}" type="datetimeFigureOut">
              <a:rPr lang="en-CA" smtClean="0"/>
              <a:t>13/02/2024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E6661-9180-9F51-5C86-07729A744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E13AE-3B8A-6B38-8E51-2162E448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2E8F-9735-4F30-90B6-27A1A0B2A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401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E97AF6-5D1A-9010-C689-43FED359FB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C51A0-E26B-5443-63CB-914FB6DCB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C33BB-7003-50F0-D0EB-D6837523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0DCD-1281-4A83-919F-25074D95D5F0}" type="datetimeFigureOut">
              <a:rPr lang="en-CA" smtClean="0"/>
              <a:t>13/02/2024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1DCDD-4A95-B3C7-F801-B36249FD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8CA4A-4D9E-1982-8243-D052B11B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2E8F-9735-4F30-90B6-27A1A0B2A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1001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5742071"/>
            <a:ext cx="1311333" cy="24279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A3A8FCC-1946-41AD-A22A-5B5B6C7CD5A7}" type="datetimeFigureOut">
              <a:rPr lang="en-CA" smtClean="0"/>
              <a:pPr/>
              <a:t>13/02/2024</a:t>
            </a:fld>
            <a:endParaRPr lang="en-CA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087120" y="3303478"/>
            <a:ext cx="10779760" cy="646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SERVING BRAMPTON, NORTH ETOBICOKE, WEST WOODBRIDGE, MALTON AND BRAMALEA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63" y="1017992"/>
            <a:ext cx="7976113" cy="1926598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3762"/>
            <a:ext cx="12192000" cy="595706"/>
            <a:chOff x="0" y="3762"/>
            <a:chExt cx="12192000" cy="595706"/>
          </a:xfrm>
        </p:grpSpPr>
        <p:sp>
          <p:nvSpPr>
            <p:cNvPr id="10" name="Rectangle 9"/>
            <p:cNvSpPr/>
            <p:nvPr/>
          </p:nvSpPr>
          <p:spPr>
            <a:xfrm>
              <a:off x="0" y="3762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20599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44662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6872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79488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0" y="6258224"/>
            <a:ext cx="12197080" cy="599776"/>
            <a:chOff x="-5080" y="6429011"/>
            <a:chExt cx="12197080" cy="599776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 rot="10800000">
              <a:off x="-5080" y="6909017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 rot="10800000">
              <a:off x="320040" y="6787886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 rot="10800000">
              <a:off x="808592" y="6666965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 rot="10800000">
              <a:off x="1356360" y="655246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 rot="10800000">
              <a:off x="1849120" y="6429011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187924"/>
            <a:ext cx="10372725" cy="1431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rgbClr val="008080"/>
                </a:solidFill>
              </a:defRPr>
            </a:lvl1pPr>
            <a:lvl2pPr>
              <a:defRPr sz="4000" b="1">
                <a:solidFill>
                  <a:srgbClr val="008080"/>
                </a:solidFill>
              </a:defRPr>
            </a:lvl2pPr>
            <a:lvl3pPr>
              <a:defRPr sz="4000" b="1">
                <a:solidFill>
                  <a:srgbClr val="008080"/>
                </a:solidFill>
              </a:defRPr>
            </a:lvl3pPr>
            <a:lvl4pPr>
              <a:defRPr sz="4000" b="1">
                <a:solidFill>
                  <a:srgbClr val="008080"/>
                </a:solidFill>
              </a:defRPr>
            </a:lvl4pPr>
            <a:lvl5pPr>
              <a:defRPr sz="4000" b="1"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/>
              <a:t>Edit title text</a:t>
            </a:r>
          </a:p>
        </p:txBody>
      </p:sp>
    </p:spTree>
    <p:extLst>
      <p:ext uri="{BB962C8B-B14F-4D97-AF65-F5344CB8AC3E}">
        <p14:creationId xmlns:p14="http://schemas.microsoft.com/office/powerpoint/2010/main" val="3990723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891" y="1082067"/>
            <a:ext cx="10515600" cy="751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8891" y="2241261"/>
            <a:ext cx="10515600" cy="40636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851" y="161637"/>
            <a:ext cx="2924053" cy="70629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6258224"/>
            <a:ext cx="12197080" cy="599776"/>
            <a:chOff x="-5080" y="6429011"/>
            <a:chExt cx="12197080" cy="599776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 rot="10800000">
              <a:off x="-5080" y="6909017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 rot="10800000">
              <a:off x="320040" y="6787886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 rot="10800000">
              <a:off x="808592" y="6666965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 rot="10800000">
              <a:off x="1356360" y="655246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 rot="10800000">
              <a:off x="1849120" y="6429011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120043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93" b="13798"/>
          <a:stretch/>
        </p:blipFill>
        <p:spPr>
          <a:xfrm>
            <a:off x="0" y="447041"/>
            <a:ext cx="5694728" cy="641095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3280" y="3108642"/>
            <a:ext cx="5861050" cy="108775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Thank You!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BAD90F4-FCC6-402C-A3E5-3CAB32AADE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23280" y="4358639"/>
            <a:ext cx="5861051" cy="416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algn="l"/>
            <a:r>
              <a:rPr lang="en-CA" dirty="0"/>
              <a:t>Presented by: Name</a:t>
            </a:r>
          </a:p>
        </p:txBody>
      </p:sp>
    </p:spTree>
    <p:extLst>
      <p:ext uri="{BB962C8B-B14F-4D97-AF65-F5344CB8AC3E}">
        <p14:creationId xmlns:p14="http://schemas.microsoft.com/office/powerpoint/2010/main" val="3653301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icture with Caption"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/>
              <a:t>Add text here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1095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0574-289F-4ABD-2079-651AAA96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AD16E-7A01-B888-9D39-B25DE3499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57DD6-904C-BC8D-6A4C-7E8FFFE1A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0DCD-1281-4A83-919F-25074D95D5F0}" type="datetimeFigureOut">
              <a:rPr lang="en-CA" smtClean="0"/>
              <a:t>13/02/2024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A98A5-6466-C004-9BFF-C2D4B10B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F93C3-3110-D571-563C-8E59D0ADF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2E8F-9735-4F30-90B6-27A1A0B2A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091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C9E6-F7FD-C900-77BA-BF4D576A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9AA5B-B631-2929-722D-FD3789DF8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9CCD1-8C80-9EF8-5684-3373FDD35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0DCD-1281-4A83-919F-25074D95D5F0}" type="datetimeFigureOut">
              <a:rPr lang="en-CA" smtClean="0"/>
              <a:t>13/02/2024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1A4A9-7899-3760-7F16-57031B820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D7A4D-12B7-BFF9-D075-E76F2CE4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2E8F-9735-4F30-90B6-27A1A0B2A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33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426E3-34F0-FD1D-4156-F652E1BD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72B28-8E2F-8782-CBDC-3B44BA8B5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A60C0-01A1-6B90-F4D9-DA0302E6F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07EE19-737E-5116-3905-D609F5BE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0DCD-1281-4A83-919F-25074D95D5F0}" type="datetimeFigureOut">
              <a:rPr lang="en-CA" smtClean="0"/>
              <a:t>13/02/2024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8AD1F-21AA-B5DF-3789-5676235D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E5932-C713-372D-2451-141B9225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2E8F-9735-4F30-90B6-27A1A0B2A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100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C784-693E-79D1-42E0-382DAC73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89D34-6D3E-FDAC-8519-373D5BC0F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C7788-96D1-F5AE-79DF-597B1916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03F130-F676-E691-D7C9-0E233C2E4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55A9A0-4840-CD43-7BDF-7D9FD2269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F31875-67D3-C37C-3456-9BAFBCA2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0DCD-1281-4A83-919F-25074D95D5F0}" type="datetimeFigureOut">
              <a:rPr lang="en-CA" smtClean="0"/>
              <a:t>13/02/2024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E3AB7-960B-912B-35CB-8C2332A3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88B47A-6CA5-E369-0FED-B11262729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2E8F-9735-4F30-90B6-27A1A0B2A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336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2314A-9A7A-DCA3-06F0-7152FA72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9270AA-AEB6-5640-98EF-92CC99CC2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0DCD-1281-4A83-919F-25074D95D5F0}" type="datetimeFigureOut">
              <a:rPr lang="en-CA" smtClean="0"/>
              <a:t>13/02/2024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E3706-AABB-8E00-B242-7E2759E97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C7FDA-0472-0FA0-12D4-AA3B9BAA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2E8F-9735-4F30-90B6-27A1A0B2A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333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F7FC0F-2E3B-ED0F-AE76-EBCEAA005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0DCD-1281-4A83-919F-25074D95D5F0}" type="datetimeFigureOut">
              <a:rPr lang="en-CA" smtClean="0"/>
              <a:t>13/02/2024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20791D-0DA8-FACE-6EA8-C93A8A3B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F11F4-455B-6E26-6F4F-376777649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2E8F-9735-4F30-90B6-27A1A0B2A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135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4E2E8-B43B-193A-91D0-12297DEB2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035B8-9881-5367-BBC0-A11DFF8BE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8958E-A2FB-BD73-4C1C-9EE7BBCAF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89153-6351-752F-D305-E893FE96B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0DCD-1281-4A83-919F-25074D95D5F0}" type="datetimeFigureOut">
              <a:rPr lang="en-CA" smtClean="0"/>
              <a:t>13/02/2024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7299E-9F44-801C-D6B2-E375D697B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251A4-7087-F086-F5E7-A96F6BB4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2E8F-9735-4F30-90B6-27A1A0B2A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356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4513A-E956-6F41-83CE-186D8BD8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CB04A9-E5DE-0170-A3BF-DF11CBB20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232BD-D621-464C-4AFC-DED790B96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6042A-33A8-3167-FC18-41B62E48C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0DCD-1281-4A83-919F-25074D95D5F0}" type="datetimeFigureOut">
              <a:rPr lang="en-CA" smtClean="0"/>
              <a:t>13/02/2024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9CEE4-7C29-5EDC-BC54-594E15192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55626-D2E1-0061-DF56-C83C33CA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2E8F-9735-4F30-90B6-27A1A0B2A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399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D42FA1-F825-EE72-CE57-13617B62F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07A24-D83F-AD59-8112-7C8BAAA4C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A9379-CFB4-11EC-7E43-D77F8508F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B0DCD-1281-4A83-919F-25074D95D5F0}" type="datetimeFigureOut">
              <a:rPr lang="en-CA" smtClean="0"/>
              <a:t>13/02/2024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AB5B1-4BB2-D224-ED09-9F303E15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B84DD-993D-1349-2657-D5A5F0F94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C2E8F-9735-4F30-90B6-27A1A0B2A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154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uOyQdv2hZeM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h8VfcmGSkpA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healthontario.ca/-/media/Documents/U/2019/uti-implementation-guide.pdf?rev=f935c436e3d74a0095be05c2e6c13fb7&amp;sc_lang=en" TargetMode="External"/><Relationship Id="rId2" Type="http://schemas.openxmlformats.org/officeDocument/2006/relationships/hyperlink" Target="https://www.ncbi.nlm.nih.gov/books/NBK593213/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29949" y="4387181"/>
            <a:ext cx="10372725" cy="1431925"/>
          </a:xfrm>
        </p:spPr>
        <p:txBody>
          <a:bodyPr/>
          <a:lstStyle/>
          <a:p>
            <a:pPr algn="ctr"/>
            <a:r>
              <a:rPr lang="en-CA" sz="2000" dirty="0"/>
              <a:t>Created by: </a:t>
            </a:r>
            <a:r>
              <a:rPr lang="en-CA" sz="2000" dirty="0" err="1"/>
              <a:t>Zankhana</a:t>
            </a:r>
            <a:r>
              <a:rPr lang="en-CA" sz="2000" dirty="0"/>
              <a:t> Patel, RN, MSN </a:t>
            </a:r>
          </a:p>
          <a:p>
            <a:pPr algn="ctr"/>
            <a:r>
              <a:rPr lang="en-CA" sz="2000" dirty="0"/>
              <a:t>William Osler-Nurse Practitioner Led Outreach Team (NLOT)</a:t>
            </a:r>
          </a:p>
          <a:p>
            <a:pPr algn="ctr"/>
            <a:r>
              <a:rPr lang="en-CA" sz="2000" dirty="0"/>
              <a:t>February 8, 2024</a:t>
            </a:r>
          </a:p>
        </p:txBody>
      </p:sp>
    </p:spTree>
    <p:extLst>
      <p:ext uri="{BB962C8B-B14F-4D97-AF65-F5344CB8AC3E}">
        <p14:creationId xmlns:p14="http://schemas.microsoft.com/office/powerpoint/2010/main" val="234713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7A91F-9FDE-6EC2-F5AA-F2056B4F2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21" y="307539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Inspection</a:t>
            </a:r>
          </a:p>
        </p:txBody>
      </p:sp>
      <p:pic>
        <p:nvPicPr>
          <p:cNvPr id="1026" name="Picture 2" descr="Pin on Med notes">
            <a:extLst>
              <a:ext uri="{FF2B5EF4-FFF2-40B4-BE49-F238E27FC236}">
                <a16:creationId xmlns:a16="http://schemas.microsoft.com/office/drawing/2014/main" id="{262C2DED-1005-930E-874A-33931E97BA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3" t="20687" r="6735"/>
          <a:stretch/>
        </p:blipFill>
        <p:spPr bwMode="auto">
          <a:xfrm>
            <a:off x="198634" y="928075"/>
            <a:ext cx="3695272" cy="53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FCD0BF-40AE-2521-FC5D-973EE85BBDCF}"/>
              </a:ext>
            </a:extLst>
          </p:cNvPr>
          <p:cNvSpPr txBox="1"/>
          <p:nvPr/>
        </p:nvSpPr>
        <p:spPr>
          <a:xfrm>
            <a:off x="657521" y="5529814"/>
            <a:ext cx="2301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Abdomen Contour</a:t>
            </a:r>
          </a:p>
        </p:txBody>
      </p:sp>
      <p:pic>
        <p:nvPicPr>
          <p:cNvPr id="7" name="Picture 2" descr="Image result for umbilical hernia ">
            <a:extLst>
              <a:ext uri="{FF2B5EF4-FFF2-40B4-BE49-F238E27FC236}">
                <a16:creationId xmlns:a16="http://schemas.microsoft.com/office/drawing/2014/main" id="{B2776DD1-B639-B312-48B4-68A8D9FC6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1562100"/>
            <a:ext cx="4810125" cy="25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06716B-C1CB-AA22-B452-9C33B904251A}"/>
              </a:ext>
            </a:extLst>
          </p:cNvPr>
          <p:cNvSpPr txBox="1"/>
          <p:nvPr/>
        </p:nvSpPr>
        <p:spPr>
          <a:xfrm>
            <a:off x="5742739" y="4638159"/>
            <a:ext cx="2301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Umbilical Hernia</a:t>
            </a:r>
          </a:p>
        </p:txBody>
      </p:sp>
      <p:pic>
        <p:nvPicPr>
          <p:cNvPr id="1034" name="Picture 10" descr="Umbilical Hernia After Pregnancy -Everything You Should Be Aware Of ...">
            <a:extLst>
              <a:ext uri="{FF2B5EF4-FFF2-40B4-BE49-F238E27FC236}">
                <a16:creationId xmlns:a16="http://schemas.microsoft.com/office/drawing/2014/main" id="{306F363E-4791-41C2-040E-A27B04FC6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4"/>
          <a:stretch/>
        </p:blipFill>
        <p:spPr bwMode="auto">
          <a:xfrm>
            <a:off x="8560032" y="1644586"/>
            <a:ext cx="3433334" cy="356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51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A1B5C-5D59-8CDC-E658-1B91DB6A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39" y="1036768"/>
            <a:ext cx="4651204" cy="14011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Gastrointestinal System: Auscultation</a:t>
            </a:r>
            <a:endParaRPr lang="en-US" sz="3600" dirty="0">
              <a:solidFill>
                <a:schemeClr val="accent2"/>
              </a:solidFill>
            </a:endParaRPr>
          </a:p>
        </p:txBody>
      </p:sp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4574C-6385-EE90-9A2A-ACF1B7589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39" y="2218766"/>
            <a:ext cx="4651205" cy="393534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b="0" i="0" dirty="0">
                <a:effectLst/>
              </a:rPr>
              <a:t>Auscultate bowel sounds (using </a:t>
            </a:r>
            <a:r>
              <a:rPr lang="en-US" sz="2000" dirty="0">
                <a:solidFill>
                  <a:srgbClr val="009999"/>
                </a:solidFill>
              </a:rPr>
              <a:t>D</a:t>
            </a:r>
            <a:r>
              <a:rPr lang="en-US" sz="2000" b="0" i="0" dirty="0">
                <a:solidFill>
                  <a:srgbClr val="009999"/>
                </a:solidFill>
                <a:effectLst/>
              </a:rPr>
              <a:t>iaphragm</a:t>
            </a:r>
            <a:r>
              <a:rPr lang="en-US" sz="2000" b="0" i="0" dirty="0">
                <a:effectLst/>
              </a:rPr>
              <a:t> of </a:t>
            </a:r>
            <a:r>
              <a:rPr lang="en-US" sz="2000" dirty="0"/>
              <a:t>stethoscope)</a:t>
            </a:r>
            <a:r>
              <a:rPr lang="en-US" sz="2000" b="0" i="0" dirty="0">
                <a:effectLst/>
              </a:rPr>
              <a:t> in all four quadrants before palpation &amp; percussion</a:t>
            </a:r>
          </a:p>
          <a:p>
            <a:r>
              <a:rPr lang="en-US" sz="2000" b="0" i="0" dirty="0">
                <a:solidFill>
                  <a:srgbClr val="009999"/>
                </a:solidFill>
                <a:effectLst/>
              </a:rPr>
              <a:t>Hyperactive bowel sounds</a:t>
            </a:r>
            <a:r>
              <a:rPr lang="en-US" sz="2000" b="0" i="0" dirty="0">
                <a:effectLst/>
              </a:rPr>
              <a:t>: </a:t>
            </a:r>
            <a:r>
              <a:rPr lang="en-US" sz="2000" dirty="0"/>
              <a:t>I</a:t>
            </a:r>
            <a:r>
              <a:rPr lang="en-US" sz="2000" b="0" i="0" dirty="0">
                <a:effectLst/>
              </a:rPr>
              <a:t>ndicate bowel obstruction, gastroenteritis, or subsiding paralytic ileus.</a:t>
            </a:r>
          </a:p>
          <a:p>
            <a:r>
              <a:rPr lang="en-US" sz="2000" b="0" i="0" dirty="0">
                <a:solidFill>
                  <a:srgbClr val="009999"/>
                </a:solidFill>
                <a:effectLst/>
              </a:rPr>
              <a:t>Hypoactive or absent bowel sounds</a:t>
            </a:r>
            <a:r>
              <a:rPr lang="en-US" sz="2000" b="0" i="0" dirty="0">
                <a:effectLst/>
              </a:rPr>
              <a:t>: </a:t>
            </a:r>
            <a:r>
              <a:rPr lang="en-US" sz="2000" dirty="0"/>
              <a:t>M</a:t>
            </a:r>
            <a:r>
              <a:rPr lang="en-US" sz="2000" b="0" i="0" dirty="0">
                <a:effectLst/>
              </a:rPr>
              <a:t>ay be present after abdominal surgery, or with peritonitis or paralytic ileus.</a:t>
            </a:r>
          </a:p>
          <a:p>
            <a:r>
              <a:rPr lang="en-US" sz="2000" b="0" i="0" dirty="0">
                <a:solidFill>
                  <a:srgbClr val="009999"/>
                </a:solidFill>
                <a:effectLst/>
              </a:rPr>
              <a:t>Abdominal artery Bruit</a:t>
            </a:r>
            <a:r>
              <a:rPr lang="en-US" sz="2000" b="0" i="0" dirty="0">
                <a:effectLst/>
              </a:rPr>
              <a:t>: Swooshing sound from turbulence of bloo</a:t>
            </a:r>
            <a:r>
              <a:rPr lang="en-US" sz="2000" dirty="0"/>
              <a:t>d flow (due to narrowing of artery/plaque formation)</a:t>
            </a:r>
            <a:endParaRPr lang="en-US" sz="2000" b="0" i="0" dirty="0">
              <a:effectLst/>
            </a:endParaRPr>
          </a:p>
        </p:txBody>
      </p:sp>
      <p:pic>
        <p:nvPicPr>
          <p:cNvPr id="1026" name="Picture 2" descr="Auscultate abdomen for bowel sounds in all four quadrants">
            <a:extLst>
              <a:ext uri="{FF2B5EF4-FFF2-40B4-BE49-F238E27FC236}">
                <a16:creationId xmlns:a16="http://schemas.microsoft.com/office/drawing/2014/main" id="{92113E25-90B0-A824-7BB5-EA396DBDA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r="31207" b="1"/>
          <a:stretch/>
        </p:blipFill>
        <p:spPr bwMode="auto">
          <a:xfrm>
            <a:off x="5611905" y="1737359"/>
            <a:ext cx="2609088" cy="33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related image detail. Abdominal assessment vascular sound points | Nursing school survival ...">
            <a:extLst>
              <a:ext uri="{FF2B5EF4-FFF2-40B4-BE49-F238E27FC236}">
                <a16:creationId xmlns:a16="http://schemas.microsoft.com/office/drawing/2014/main" id="{7D37E271-EFCC-47C4-E638-1541B3877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4" y="1737360"/>
            <a:ext cx="3307976" cy="373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599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2" name="Rectangle 4111">
            <a:extLst>
              <a:ext uri="{FF2B5EF4-FFF2-40B4-BE49-F238E27FC236}">
                <a16:creationId xmlns:a16="http://schemas.microsoft.com/office/drawing/2014/main" id="{115719BB-48A7-4AF4-BB91-DC82E0DF7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14" name="Freeform: Shape 4113">
            <a:extLst>
              <a:ext uri="{FF2B5EF4-FFF2-40B4-BE49-F238E27FC236}">
                <a16:creationId xmlns:a16="http://schemas.microsoft.com/office/drawing/2014/main" id="{10973A55-5440-4A99-B526-B5812E462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26" name="Freeform: Shape 4115">
            <a:extLst>
              <a:ext uri="{FF2B5EF4-FFF2-40B4-BE49-F238E27FC236}">
                <a16:creationId xmlns:a16="http://schemas.microsoft.com/office/drawing/2014/main" id="{A9682493-588A-4D52-98F6-FBBD80C07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46F42-EE83-5474-B2D0-EFD12AB0C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170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>
                <a:solidFill>
                  <a:schemeClr val="tx1"/>
                </a:solidFill>
              </a:rPr>
              <a:t>Gastrointestinal System: Percussion</a:t>
            </a:r>
          </a:p>
        </p:txBody>
      </p:sp>
      <p:sp>
        <p:nvSpPr>
          <p:cNvPr id="4127" name="Rectangle 4117">
            <a:extLst>
              <a:ext uri="{FF2B5EF4-FFF2-40B4-BE49-F238E27FC236}">
                <a16:creationId xmlns:a16="http://schemas.microsoft.com/office/drawing/2014/main" id="{FBEC5A7A-ADE4-48D9-B89C-2BA1C9110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3236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28" name="Rectangle 41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92" y="2185062"/>
            <a:ext cx="49377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9E781413-1314-BC4B-1B08-17A168F20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CA" sz="1800" b="1" dirty="0">
                <a:solidFill>
                  <a:srgbClr val="000000"/>
                </a:solidFill>
              </a:rPr>
              <a:t>P</a:t>
            </a:r>
            <a:r>
              <a:rPr lang="en-CA" sz="1800" b="1" i="0" dirty="0">
                <a:solidFill>
                  <a:srgbClr val="000000"/>
                </a:solidFill>
                <a:effectLst/>
              </a:rPr>
              <a:t>ercuss</a:t>
            </a:r>
            <a:r>
              <a:rPr lang="en-CA" sz="1800" b="0" i="0" dirty="0">
                <a:solidFill>
                  <a:srgbClr val="000000"/>
                </a:solidFill>
                <a:effectLst/>
              </a:rPr>
              <a:t> using a </a:t>
            </a:r>
            <a:r>
              <a:rPr lang="en-CA" sz="1800" b="0" i="0" dirty="0">
                <a:solidFill>
                  <a:srgbClr val="009999"/>
                </a:solidFill>
                <a:effectLst/>
              </a:rPr>
              <a:t>zig-zag pattern </a:t>
            </a:r>
            <a:r>
              <a:rPr lang="en-CA" sz="1800" b="0" i="0" dirty="0">
                <a:solidFill>
                  <a:srgbClr val="000000"/>
                </a:solidFill>
                <a:effectLst/>
              </a:rPr>
              <a:t>beginning in the </a:t>
            </a:r>
            <a:r>
              <a:rPr lang="en-CA" sz="1800" b="0" i="0" dirty="0">
                <a:solidFill>
                  <a:srgbClr val="009999"/>
                </a:solidFill>
                <a:effectLst/>
              </a:rPr>
              <a:t>right lower quadrant </a:t>
            </a:r>
            <a:r>
              <a:rPr lang="en-CA" sz="1800" b="0" i="0" dirty="0">
                <a:solidFill>
                  <a:srgbClr val="000000"/>
                </a:solidFill>
                <a:effectLst/>
              </a:rPr>
              <a:t>and progressing clockwise</a:t>
            </a:r>
            <a:endParaRPr lang="en-US" sz="1800" dirty="0"/>
          </a:p>
          <a:p>
            <a:r>
              <a:rPr lang="en-US" sz="1800" dirty="0"/>
              <a:t>Symmetric route</a:t>
            </a:r>
          </a:p>
          <a:p>
            <a:r>
              <a:rPr lang="en-US" sz="1800" dirty="0"/>
              <a:t>To assess size and density of organs</a:t>
            </a:r>
          </a:p>
          <a:p>
            <a:r>
              <a:rPr lang="en-US" sz="1800" dirty="0">
                <a:solidFill>
                  <a:srgbClr val="009999"/>
                </a:solidFill>
              </a:rPr>
              <a:t>Tympany</a:t>
            </a:r>
            <a:r>
              <a:rPr lang="en-US" sz="1800" dirty="0"/>
              <a:t>: Heard over hollow organs due to air.</a:t>
            </a:r>
          </a:p>
          <a:p>
            <a:pPr lvl="1"/>
            <a:r>
              <a:rPr lang="en-US" sz="1800" dirty="0"/>
              <a:t>High pitched/drum-like sound</a:t>
            </a:r>
          </a:p>
          <a:p>
            <a:pPr lvl="1"/>
            <a:r>
              <a:rPr lang="en-US" sz="1800" dirty="0"/>
              <a:t>Small and large bowel, stomach</a:t>
            </a:r>
          </a:p>
          <a:p>
            <a:r>
              <a:rPr lang="en-US" sz="1800" dirty="0">
                <a:solidFill>
                  <a:srgbClr val="009999"/>
                </a:solidFill>
              </a:rPr>
              <a:t>Dullness</a:t>
            </a:r>
            <a:r>
              <a:rPr lang="en-US" sz="1800" dirty="0"/>
              <a:t>: Heard over solid organs or masses</a:t>
            </a:r>
          </a:p>
          <a:p>
            <a:pPr lvl="1"/>
            <a:r>
              <a:rPr lang="en-US" sz="1800" dirty="0"/>
              <a:t>Soft, muffled tone with little resonance, short duration</a:t>
            </a:r>
          </a:p>
          <a:p>
            <a:pPr lvl="1"/>
            <a:r>
              <a:rPr lang="en-US" sz="1800" dirty="0"/>
              <a:t>Liver, spleen</a:t>
            </a:r>
          </a:p>
          <a:p>
            <a:pPr lvl="1"/>
            <a:endParaRPr lang="en-US" sz="1800" dirty="0"/>
          </a:p>
        </p:txBody>
      </p:sp>
      <p:pic>
        <p:nvPicPr>
          <p:cNvPr id="1026" name="Picture 2" descr="Hands demonstrating indirect percussion.">
            <a:extLst>
              <a:ext uri="{FF2B5EF4-FFF2-40B4-BE49-F238E27FC236}">
                <a16:creationId xmlns:a16="http://schemas.microsoft.com/office/drawing/2014/main" id="{D8958AB6-2DDA-C391-F2B1-F461DF34A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7175" y="517600"/>
            <a:ext cx="332509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bdomen – Percussion – Introduction to Health Assessment for the ...">
            <a:extLst>
              <a:ext uri="{FF2B5EF4-FFF2-40B4-BE49-F238E27FC236}">
                <a16:creationId xmlns:a16="http://schemas.microsoft.com/office/drawing/2014/main" id="{D1940715-68CF-3EF1-A3EE-AB106EFF2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329" y="3429000"/>
            <a:ext cx="477078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E7A7AC-BEBB-4DDF-66DB-6CFBB94DB5CB}"/>
              </a:ext>
            </a:extLst>
          </p:cNvPr>
          <p:cNvSpPr txBox="1"/>
          <p:nvPr/>
        </p:nvSpPr>
        <p:spPr>
          <a:xfrm>
            <a:off x="7616188" y="6320468"/>
            <a:ext cx="332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70C0"/>
                </a:solidFill>
              </a:rPr>
              <a:t>Pattern to Percuss the Abdomen</a:t>
            </a:r>
          </a:p>
        </p:txBody>
      </p:sp>
    </p:spTree>
    <p:extLst>
      <p:ext uri="{BB962C8B-B14F-4D97-AF65-F5344CB8AC3E}">
        <p14:creationId xmlns:p14="http://schemas.microsoft.com/office/powerpoint/2010/main" val="2084078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alpate abdomen lightly in all four quadrants">
            <a:extLst>
              <a:ext uri="{FF2B5EF4-FFF2-40B4-BE49-F238E27FC236}">
                <a16:creationId xmlns:a16="http://schemas.microsoft.com/office/drawing/2014/main" id="{FFFC908F-84EF-8DDF-7E7F-72F71E118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8" r="-1" b="4216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PT - GIT Physical Examination PowerPoint Presentation, free download ...">
            <a:extLst>
              <a:ext uri="{FF2B5EF4-FFF2-40B4-BE49-F238E27FC236}">
                <a16:creationId xmlns:a16="http://schemas.microsoft.com/office/drawing/2014/main" id="{D90D04C8-40AD-42B6-E60D-B9BF621D3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0" r="-2" b="16893"/>
          <a:stretch/>
        </p:blipFill>
        <p:spPr bwMode="auto">
          <a:xfrm>
            <a:off x="6239255" y="3493008"/>
            <a:ext cx="5952745" cy="3364991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64" name="Freeform: Shape 206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6" name="Freeform: Shape 206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6932B-C3EF-9D2A-865F-D0F7C248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Gastrointestinal System: Palpation</a:t>
            </a:r>
            <a:endParaRPr lang="en-US" sz="3400" kern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70" name="Rectangle 206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0F9F9-6CA5-C856-DC99-81E78302E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9389" y="2272803"/>
            <a:ext cx="5791198" cy="404973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100" b="0" i="0" dirty="0">
                <a:effectLst/>
              </a:rPr>
              <a:t>Palpate abdomen </a:t>
            </a:r>
            <a:r>
              <a:rPr lang="en-US" sz="2100" b="0" i="1" dirty="0">
                <a:solidFill>
                  <a:srgbClr val="009999"/>
                </a:solidFill>
                <a:effectLst/>
              </a:rPr>
              <a:t>lightly</a:t>
            </a:r>
            <a:r>
              <a:rPr lang="en-US" sz="2100" b="0" i="1" dirty="0">
                <a:effectLst/>
              </a:rPr>
              <a:t> </a:t>
            </a:r>
            <a:r>
              <a:rPr lang="en-US" sz="2100" b="0" i="0" dirty="0">
                <a:effectLst/>
              </a:rPr>
              <a:t>in all four quadrants.</a:t>
            </a:r>
          </a:p>
          <a:p>
            <a:r>
              <a:rPr lang="en-US" sz="2100" b="0" i="0" dirty="0">
                <a:effectLst/>
              </a:rPr>
              <a:t>Palpate to </a:t>
            </a:r>
            <a:r>
              <a:rPr lang="en-US" sz="2100" b="0" i="0" dirty="0">
                <a:solidFill>
                  <a:srgbClr val="009999"/>
                </a:solidFill>
                <a:effectLst/>
              </a:rPr>
              <a:t>detect presence of masses and distension </a:t>
            </a:r>
            <a:r>
              <a:rPr lang="en-US" sz="2100" b="0" i="0" dirty="0">
                <a:effectLst/>
              </a:rPr>
              <a:t>of bowel and bladder.</a:t>
            </a:r>
          </a:p>
          <a:p>
            <a:r>
              <a:rPr lang="en-US" sz="2100" b="0" i="0" dirty="0">
                <a:solidFill>
                  <a:srgbClr val="009999"/>
                </a:solidFill>
                <a:effectLst/>
              </a:rPr>
              <a:t>Pain and tenderness </a:t>
            </a:r>
            <a:r>
              <a:rPr lang="en-US" sz="2100" b="0" i="0" dirty="0">
                <a:effectLst/>
              </a:rPr>
              <a:t>may indicate underlying inflammatory conditions such as peritonitis.</a:t>
            </a:r>
          </a:p>
          <a:p>
            <a:r>
              <a:rPr lang="en-US" sz="2100" dirty="0">
                <a:solidFill>
                  <a:srgbClr val="009999"/>
                </a:solidFill>
              </a:rPr>
              <a:t>Megacolon</a:t>
            </a:r>
            <a:r>
              <a:rPr lang="en-US" sz="2100" dirty="0"/>
              <a:t>: Abnormal dilation of colon related to paralysis of peristaltic colon movement</a:t>
            </a:r>
          </a:p>
          <a:p>
            <a:pPr lvl="1"/>
            <a:r>
              <a:rPr lang="en-US" sz="2100" dirty="0"/>
              <a:t>Causes: </a:t>
            </a:r>
            <a:r>
              <a:rPr lang="en-US" sz="2100" dirty="0" err="1"/>
              <a:t>C.diff</a:t>
            </a:r>
            <a:r>
              <a:rPr lang="en-US" sz="2100" dirty="0"/>
              <a:t> infection, loperamide (</a:t>
            </a:r>
            <a:r>
              <a:rPr lang="en-US" sz="2100" dirty="0" err="1"/>
              <a:t>immodium</a:t>
            </a:r>
            <a:r>
              <a:rPr lang="en-US" sz="2100" dirty="0"/>
              <a:t>)</a:t>
            </a:r>
          </a:p>
          <a:p>
            <a:pPr lvl="1"/>
            <a:r>
              <a:rPr lang="en-US" sz="2100" dirty="0"/>
              <a:t>S&amp;S: Severe </a:t>
            </a:r>
            <a:r>
              <a:rPr lang="en-CA" sz="2100" b="0" i="0" dirty="0">
                <a:effectLst/>
              </a:rPr>
              <a:t>constipation, bloating, and abdominal pain or tenderness, fever, tachycardia</a:t>
            </a:r>
          </a:p>
          <a:p>
            <a:r>
              <a:rPr lang="en-US" sz="2100" dirty="0"/>
              <a:t>Rectal Exam for </a:t>
            </a:r>
            <a:r>
              <a:rPr lang="en-US" sz="2100" dirty="0">
                <a:solidFill>
                  <a:srgbClr val="009999"/>
                </a:solidFill>
              </a:rPr>
              <a:t>Impaction</a:t>
            </a:r>
          </a:p>
        </p:txBody>
      </p:sp>
    </p:spTree>
    <p:extLst>
      <p:ext uri="{BB962C8B-B14F-4D97-AF65-F5344CB8AC3E}">
        <p14:creationId xmlns:p14="http://schemas.microsoft.com/office/powerpoint/2010/main" val="3998806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234FF-6289-8566-CEE5-FAFB8314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91" y="962550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Video: Examination of the Abdomen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139A-2D4B-2CD7-43D5-FD9E8E422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891" y="2241261"/>
            <a:ext cx="5577841" cy="4063686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hlinkClick r:id="rId2"/>
              </a:rPr>
              <a:t>Abdominal Assessment - YouTube</a:t>
            </a:r>
            <a:endParaRPr lang="en-CA" dirty="0"/>
          </a:p>
        </p:txBody>
      </p:sp>
      <p:pic>
        <p:nvPicPr>
          <p:cNvPr id="2050" name="Picture 2" descr="9 Tips for Performing a Nursing Health Assessment on the ...">
            <a:extLst>
              <a:ext uri="{FF2B5EF4-FFF2-40B4-BE49-F238E27FC236}">
                <a16:creationId xmlns:a16="http://schemas.microsoft.com/office/drawing/2014/main" id="{5CC629EA-5FBB-A11F-36F0-84B238EE1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039" y="1818666"/>
            <a:ext cx="5905401" cy="418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776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4321" y="1956113"/>
            <a:ext cx="3434180" cy="34082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Genitourinary Assessment</a:t>
            </a:r>
            <a:br>
              <a:rPr lang="en-US" sz="3200" b="1" dirty="0">
                <a:solidFill>
                  <a:schemeClr val="accent2"/>
                </a:solidFill>
              </a:rPr>
            </a:br>
            <a:br>
              <a:rPr lang="en-US" sz="3200" b="1" dirty="0">
                <a:solidFill>
                  <a:schemeClr val="accent2"/>
                </a:solidFill>
              </a:rPr>
            </a:b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F9EEF8A-F21D-67ED-633E-88C4455D5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8" b="-1"/>
          <a:stretch/>
        </p:blipFill>
        <p:spPr bwMode="auto">
          <a:xfrm>
            <a:off x="416835" y="1088638"/>
            <a:ext cx="5679165" cy="514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5" name="Straight Connector 3080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198B40-F04D-700E-385D-CAE81216D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44321" y="3037931"/>
            <a:ext cx="3025101" cy="4063686"/>
          </a:xfrm>
        </p:spPr>
        <p:txBody>
          <a:bodyPr>
            <a:normAutofit/>
          </a:bodyPr>
          <a:lstStyle/>
          <a:p>
            <a:r>
              <a:rPr lang="en-CA" sz="3200" dirty="0"/>
              <a:t>Inspection</a:t>
            </a:r>
          </a:p>
          <a:p>
            <a:r>
              <a:rPr lang="en-CA" sz="3200" dirty="0"/>
              <a:t>Palpation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19DDA3-F102-54E7-969F-4C1A3DEDD77B}"/>
              </a:ext>
            </a:extLst>
          </p:cNvPr>
          <p:cNvSpPr txBox="1"/>
          <p:nvPr/>
        </p:nvSpPr>
        <p:spPr>
          <a:xfrm>
            <a:off x="2795111" y="224815"/>
            <a:ext cx="646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chemeClr val="accent2"/>
                </a:solidFill>
                <a:latin typeface="+mj-lt"/>
              </a:rPr>
              <a:t>Genitourinary Assessment</a:t>
            </a:r>
          </a:p>
        </p:txBody>
      </p:sp>
    </p:spTree>
    <p:extLst>
      <p:ext uri="{BB962C8B-B14F-4D97-AF65-F5344CB8AC3E}">
        <p14:creationId xmlns:p14="http://schemas.microsoft.com/office/powerpoint/2010/main" val="2837951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3041-71E7-357D-B39B-137E3065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4400" b="1" dirty="0">
                <a:solidFill>
                  <a:schemeClr val="accent2"/>
                </a:solidFill>
                <a:latin typeface="+mj-lt"/>
              </a:rPr>
              <a:t>Genitourinary Assessment: Interview Questions</a:t>
            </a:r>
            <a:br>
              <a:rPr lang="en-CA" sz="4400" b="1" dirty="0">
                <a:solidFill>
                  <a:schemeClr val="accent2"/>
                </a:solidFill>
                <a:latin typeface="+mj-lt"/>
              </a:rPr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FC7C5-7109-398A-99C1-39404FC68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891" y="1920627"/>
            <a:ext cx="10515600" cy="4063686"/>
          </a:xfrm>
        </p:spPr>
        <p:txBody>
          <a:bodyPr/>
          <a:lstStyle/>
          <a:p>
            <a:r>
              <a:rPr lang="en-CA" dirty="0"/>
              <a:t>Surgical history</a:t>
            </a:r>
          </a:p>
          <a:p>
            <a:r>
              <a:rPr lang="en-CA" dirty="0" err="1"/>
              <a:t>Hx</a:t>
            </a:r>
            <a:r>
              <a:rPr lang="en-CA" dirty="0"/>
              <a:t> of kidney or ureter stones</a:t>
            </a:r>
          </a:p>
          <a:p>
            <a:r>
              <a:rPr lang="en-CA" dirty="0" err="1"/>
              <a:t>Hx</a:t>
            </a:r>
            <a:r>
              <a:rPr lang="en-CA" dirty="0"/>
              <a:t> of kidney disease</a:t>
            </a:r>
          </a:p>
          <a:p>
            <a:r>
              <a:rPr lang="en-CA" dirty="0" err="1"/>
              <a:t>Hx</a:t>
            </a:r>
            <a:r>
              <a:rPr lang="en-CA" dirty="0"/>
              <a:t> of </a:t>
            </a:r>
            <a:r>
              <a:rPr lang="en-CA" sz="2800" b="0" i="0" dirty="0">
                <a:effectLst/>
                <a:sym typeface="Wingdings" panose="05000000000000000000" pitchFamily="2" charset="2"/>
              </a:rPr>
              <a:t>urinary tract infections (UTI)</a:t>
            </a:r>
          </a:p>
          <a:p>
            <a:r>
              <a:rPr lang="en-CA" dirty="0" err="1">
                <a:sym typeface="Wingdings" panose="05000000000000000000" pitchFamily="2" charset="2"/>
              </a:rPr>
              <a:t>Hx</a:t>
            </a:r>
            <a:r>
              <a:rPr lang="en-CA" dirty="0">
                <a:sym typeface="Wingdings" panose="05000000000000000000" pitchFamily="2" charset="2"/>
              </a:rPr>
              <a:t> urine drainage tubes</a:t>
            </a:r>
          </a:p>
          <a:p>
            <a:r>
              <a:rPr lang="en-CA" sz="2800" b="0" i="0" dirty="0">
                <a:effectLst/>
                <a:sym typeface="Wingdings" panose="05000000000000000000" pitchFamily="2" charset="2"/>
              </a:rPr>
              <a:t>Urine incontinence</a:t>
            </a:r>
          </a:p>
          <a:p>
            <a:r>
              <a:rPr lang="en-CA" dirty="0" err="1">
                <a:sym typeface="Wingdings" panose="05000000000000000000" pitchFamily="2" charset="2"/>
              </a:rPr>
              <a:t>Hx</a:t>
            </a:r>
            <a:r>
              <a:rPr lang="en-CA" dirty="0">
                <a:sym typeface="Wingdings" panose="05000000000000000000" pitchFamily="2" charset="2"/>
              </a:rPr>
              <a:t> of benign prostate hyperplasia (BPH)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3592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C3DEE0-AAC1-E898-3D9B-226E854A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329911"/>
            <a:ext cx="2833324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Genitourinary Assessment: Inspection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AD60A5-EF05-3728-E727-490443D0C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172" y="2146400"/>
            <a:ext cx="3827708" cy="39100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Observe for </a:t>
            </a:r>
            <a:r>
              <a:rPr lang="en-US" sz="1800" b="0" i="0" dirty="0">
                <a:effectLst/>
              </a:rPr>
              <a:t>presence of </a:t>
            </a:r>
            <a:r>
              <a:rPr lang="en-US" sz="1800" b="0" i="0" dirty="0">
                <a:solidFill>
                  <a:srgbClr val="009999"/>
                </a:solidFill>
                <a:effectLst/>
              </a:rPr>
              <a:t>urethral catheter, ileal conduit, nephrostomy tube(s), suprapubic catheter, and condom catheter</a:t>
            </a:r>
            <a:r>
              <a:rPr lang="en-US" sz="1800" b="0" i="0" dirty="0">
                <a:effectLst/>
              </a:rPr>
              <a:t>.</a:t>
            </a:r>
          </a:p>
          <a:p>
            <a:pPr lvl="1"/>
            <a:r>
              <a:rPr lang="en-US" sz="1800" dirty="0"/>
              <a:t>N</a:t>
            </a:r>
            <a:r>
              <a:rPr lang="en-US" sz="1800" b="0" i="0" dirty="0">
                <a:effectLst/>
              </a:rPr>
              <a:t>ote the </a:t>
            </a:r>
            <a:r>
              <a:rPr lang="en-US" sz="1800" b="0" i="0" dirty="0" err="1">
                <a:effectLst/>
              </a:rPr>
              <a:t>colour</a:t>
            </a:r>
            <a:r>
              <a:rPr lang="en-US" sz="1800" b="0" i="0" dirty="0">
                <a:effectLst/>
              </a:rPr>
              <a:t>, presence, and nature of any </a:t>
            </a:r>
            <a:r>
              <a:rPr lang="en-US" sz="1800" b="0" i="0" dirty="0" err="1">
                <a:effectLst/>
              </a:rPr>
              <a:t>odour</a:t>
            </a:r>
            <a:r>
              <a:rPr lang="en-US" sz="1800" b="0" i="0" dirty="0">
                <a:effectLst/>
              </a:rPr>
              <a:t>, and volume of urine in the urine collection system.</a:t>
            </a:r>
            <a:endParaRPr lang="en-US" sz="1800" dirty="0"/>
          </a:p>
          <a:p>
            <a:pPr lvl="1"/>
            <a:r>
              <a:rPr lang="en-US" sz="1800" b="0" i="0" dirty="0">
                <a:effectLst/>
              </a:rPr>
              <a:t>Observe </a:t>
            </a:r>
            <a:r>
              <a:rPr lang="en-US" sz="1800" b="0" i="0" dirty="0">
                <a:solidFill>
                  <a:srgbClr val="009999"/>
                </a:solidFill>
                <a:effectLst/>
              </a:rPr>
              <a:t>urinary meatus </a:t>
            </a:r>
            <a:r>
              <a:rPr lang="en-US" sz="1800" b="0" i="0" dirty="0">
                <a:effectLst/>
              </a:rPr>
              <a:t>if urethral catheter present for signs of irritation, including skin integrity and urethral ooze.</a:t>
            </a:r>
          </a:p>
          <a:p>
            <a:pPr lvl="1"/>
            <a:r>
              <a:rPr lang="en-US" sz="1800" b="0" i="0" dirty="0">
                <a:effectLst/>
              </a:rPr>
              <a:t>Observe the</a:t>
            </a:r>
            <a:r>
              <a:rPr lang="en-US" sz="1800" b="0" i="0" dirty="0">
                <a:solidFill>
                  <a:srgbClr val="009999"/>
                </a:solidFill>
                <a:effectLst/>
              </a:rPr>
              <a:t> genitalia</a:t>
            </a:r>
            <a:r>
              <a:rPr lang="en-US" sz="1800" b="0" i="0" dirty="0">
                <a:effectLst/>
              </a:rPr>
              <a:t>, noting any lesions, blisters, edema</a:t>
            </a:r>
            <a:endParaRPr lang="en-US" sz="1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0214A48-2696-DECD-CFFC-3B888D22A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6" r="26178" b="1"/>
          <a:stretch/>
        </p:blipFill>
        <p:spPr bwMode="auto">
          <a:xfrm>
            <a:off x="5280223" y="1737360"/>
            <a:ext cx="2698958" cy="371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Rectangle 4109">
            <a:extLst>
              <a:ext uri="{FF2B5EF4-FFF2-40B4-BE49-F238E27FC236}">
                <a16:creationId xmlns:a16="http://schemas.microsoft.com/office/drawing/2014/main" id="{068E5CCC-C8B4-1C26-7EEC-22D3D6E6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640742" y="2309584"/>
            <a:ext cx="123362" cy="683316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Rectangle 4111">
            <a:extLst>
              <a:ext uri="{FF2B5EF4-FFF2-40B4-BE49-F238E27FC236}">
                <a16:creationId xmlns:a16="http://schemas.microsoft.com/office/drawing/2014/main" id="{5AA4F2E6-C9E1-359F-FAB8-8E3432107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72516" y="4941359"/>
            <a:ext cx="123362" cy="1569619"/>
          </a:xfrm>
          <a:prstGeom prst="rect">
            <a:avLst/>
          </a:prstGeom>
          <a:gradFill>
            <a:gsLst>
              <a:gs pos="19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691FA06A-4761-EF14-7E9A-1E077958D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584" y="1463041"/>
            <a:ext cx="3282106" cy="409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157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E112-A503-E06A-41BA-E2726FEF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41" y="763285"/>
            <a:ext cx="10515600" cy="751839"/>
          </a:xfrm>
        </p:spPr>
        <p:txBody>
          <a:bodyPr/>
          <a:lstStyle/>
          <a:p>
            <a:pPr algn="ctr"/>
            <a:r>
              <a:rPr lang="en-US" sz="44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Genitourinary Assessment: Inspection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05132-0921-F2B8-A20C-9345089D0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13" y="1712247"/>
            <a:ext cx="10515600" cy="4063686"/>
          </a:xfrm>
        </p:spPr>
        <p:txBody>
          <a:bodyPr>
            <a:normAutofit/>
          </a:bodyPr>
          <a:lstStyle/>
          <a:p>
            <a:r>
              <a:rPr lang="en-CA" sz="2000" b="0" i="0" dirty="0">
                <a:effectLst/>
              </a:rPr>
              <a:t>Urine drainage systems </a:t>
            </a:r>
            <a:r>
              <a:rPr lang="en-CA" sz="2000" b="0" i="0" dirty="0">
                <a:effectLst/>
                <a:sym typeface="Wingdings" panose="05000000000000000000" pitchFamily="2" charset="2"/>
              </a:rPr>
              <a:t> Risk for development of UTI and other issues</a:t>
            </a:r>
          </a:p>
          <a:p>
            <a:r>
              <a:rPr lang="en-CA" sz="2000" dirty="0"/>
              <a:t>Clinical </a:t>
            </a:r>
            <a:r>
              <a:rPr lang="en-CA" sz="2000" b="1" dirty="0"/>
              <a:t>definition of a UTI </a:t>
            </a:r>
            <a:r>
              <a:rPr lang="en-CA" sz="2000" dirty="0"/>
              <a:t>in non-catheterized residents</a:t>
            </a:r>
          </a:p>
          <a:p>
            <a:pPr lvl="2"/>
            <a:r>
              <a:rPr lang="en-CA" dirty="0"/>
              <a:t>Acute dysuria (painful urination) alone </a:t>
            </a:r>
            <a:r>
              <a:rPr lang="en-CA" dirty="0">
                <a:solidFill>
                  <a:srgbClr val="009999"/>
                </a:solidFill>
              </a:rPr>
              <a:t>OR</a:t>
            </a:r>
            <a:r>
              <a:rPr lang="en-CA" dirty="0"/>
              <a:t>  </a:t>
            </a:r>
          </a:p>
          <a:p>
            <a:pPr lvl="2"/>
            <a:r>
              <a:rPr lang="en-CA" b="1" dirty="0"/>
              <a:t>Two or more </a:t>
            </a:r>
            <a:r>
              <a:rPr lang="en-CA" dirty="0"/>
              <a:t>of the following: </a:t>
            </a:r>
          </a:p>
          <a:p>
            <a:pPr lvl="3"/>
            <a:r>
              <a:rPr lang="en-CA" sz="2000" dirty="0"/>
              <a:t>Fever (oral temperature greater than 37.9 C or 1.5 C above baseline on 2 consecutive occasions within 12 hours) </a:t>
            </a:r>
          </a:p>
          <a:p>
            <a:pPr lvl="3"/>
            <a:r>
              <a:rPr lang="en-CA" sz="2000" dirty="0"/>
              <a:t>New flank pain or suprapubic pain or tenderness </a:t>
            </a:r>
          </a:p>
          <a:p>
            <a:pPr lvl="3"/>
            <a:r>
              <a:rPr lang="en-CA" sz="2000" dirty="0"/>
              <a:t>New or increased urinary frequency/urgency </a:t>
            </a:r>
          </a:p>
          <a:p>
            <a:pPr lvl="3"/>
            <a:r>
              <a:rPr lang="en-CA" sz="2000" dirty="0"/>
              <a:t>Gross hematuria (blood in the urine) </a:t>
            </a:r>
          </a:p>
          <a:p>
            <a:pPr lvl="3"/>
            <a:r>
              <a:rPr lang="en-CA" sz="2000" dirty="0"/>
              <a:t>Acute onset of delirium in residents with advanced dementia</a:t>
            </a:r>
            <a:endParaRPr lang="en-CA" sz="2000" b="1" dirty="0">
              <a:sym typeface="Wingdings" panose="05000000000000000000" pitchFamily="2" charset="2"/>
            </a:endParaRPr>
          </a:p>
          <a:p>
            <a:pPr lvl="1"/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9EDE6-AD2E-7A2F-B90A-59B9F6C0DF9C}"/>
              </a:ext>
            </a:extLst>
          </p:cNvPr>
          <p:cNvSpPr txBox="1"/>
          <p:nvPr/>
        </p:nvSpPr>
        <p:spPr>
          <a:xfrm>
            <a:off x="8314890" y="5775933"/>
            <a:ext cx="40995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dirty="0"/>
              <a:t>(Public Health Ontario [PHO], 2019).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522323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9EAD7-255E-5D26-1320-B32A7834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731" y="929667"/>
            <a:ext cx="10515600" cy="751839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UTI Screening Guidelines: Non-catheterized LTC Residents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2B3D1-2C5F-FBB5-941B-B419FAB69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411" y="1864647"/>
            <a:ext cx="10515600" cy="4063686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rgbClr val="009999"/>
                </a:solidFill>
              </a:rPr>
              <a:t>Routine screening </a:t>
            </a:r>
            <a:r>
              <a:rPr lang="en-CA" sz="2400" dirty="0"/>
              <a:t>for UTIs and treatment for asymptomatic bacteriuria in LTCH residents is </a:t>
            </a:r>
            <a:r>
              <a:rPr lang="en-CA" sz="2400" dirty="0">
                <a:solidFill>
                  <a:srgbClr val="009999"/>
                </a:solidFill>
              </a:rPr>
              <a:t>NOT recommended</a:t>
            </a:r>
          </a:p>
          <a:p>
            <a:r>
              <a:rPr lang="en-CA" sz="2400" b="1" dirty="0"/>
              <a:t>Do not </a:t>
            </a:r>
            <a:r>
              <a:rPr lang="en-CA" sz="2400" dirty="0"/>
              <a:t>perform screening annually or on admission</a:t>
            </a:r>
          </a:p>
          <a:p>
            <a:r>
              <a:rPr lang="en-CA" sz="2400" dirty="0"/>
              <a:t>Unless the resident has the specific urinary signs and symptoms of a UTI, urine </a:t>
            </a:r>
            <a:r>
              <a:rPr lang="en-CA" sz="2400" dirty="0">
                <a:solidFill>
                  <a:srgbClr val="009999"/>
                </a:solidFill>
              </a:rPr>
              <a:t>should not be cultured </a:t>
            </a:r>
            <a:r>
              <a:rPr lang="en-CA" sz="2400" dirty="0"/>
              <a:t>and antibiotics should not be prescribed </a:t>
            </a:r>
          </a:p>
          <a:p>
            <a:r>
              <a:rPr lang="en-CA" sz="2400" b="1" dirty="0"/>
              <a:t>Obtain and store urine cultures properly </a:t>
            </a:r>
            <a:r>
              <a:rPr lang="en-CA" sz="2400" dirty="0"/>
              <a:t>to avoid contamination</a:t>
            </a:r>
          </a:p>
          <a:p>
            <a:pPr lvl="1"/>
            <a:r>
              <a:rPr lang="en-CA" dirty="0"/>
              <a:t>Use of a clean catch or mid-stream collection or in/out catheterization and adherence to aseptic technique. </a:t>
            </a:r>
          </a:p>
          <a:p>
            <a:pPr lvl="1"/>
            <a:r>
              <a:rPr lang="en-CA" dirty="0"/>
              <a:t>Store urine cultures under refrigeration if transport is not immediate.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1C5401-6D58-445D-397D-C9EAE5B87DF8}"/>
              </a:ext>
            </a:extLst>
          </p:cNvPr>
          <p:cNvSpPr txBox="1"/>
          <p:nvPr/>
        </p:nvSpPr>
        <p:spPr>
          <a:xfrm>
            <a:off x="10568709" y="5743667"/>
            <a:ext cx="1828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dirty="0"/>
              <a:t>(PHO, 2019).</a:t>
            </a:r>
          </a:p>
        </p:txBody>
      </p:sp>
    </p:spTree>
    <p:extLst>
      <p:ext uri="{BB962C8B-B14F-4D97-AF65-F5344CB8AC3E}">
        <p14:creationId xmlns:p14="http://schemas.microsoft.com/office/powerpoint/2010/main" val="26818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6F0DB-64C6-7E32-6086-DF9C54944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8800" dirty="0"/>
              <a:t>Nursing Assessment: Genitourinary &amp; Gastrointestinal Systems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9220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2C8CD-73DB-EF77-F0CE-01F48A0C6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/>
              <a:t>UTI Screening Guidelines: Non-catheterized LTC Residents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8697A-82F2-3BB7-45A8-954E8D0361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400" b="1" dirty="0"/>
              <a:t>Do not </a:t>
            </a:r>
            <a:r>
              <a:rPr lang="en-CA" sz="2400" dirty="0"/>
              <a:t>use </a:t>
            </a:r>
            <a:r>
              <a:rPr lang="en-CA" sz="2400" dirty="0">
                <a:solidFill>
                  <a:srgbClr val="009999"/>
                </a:solidFill>
              </a:rPr>
              <a:t>dipsticks</a:t>
            </a:r>
            <a:r>
              <a:rPr lang="en-CA" sz="2400" dirty="0"/>
              <a:t> to diagnose a UTI.</a:t>
            </a:r>
          </a:p>
          <a:p>
            <a:pPr lvl="1"/>
            <a:r>
              <a:rPr lang="en-CA" dirty="0">
                <a:solidFill>
                  <a:srgbClr val="009999"/>
                </a:solidFill>
              </a:rPr>
              <a:t>Clinical symptoms of a UTI </a:t>
            </a:r>
            <a:r>
              <a:rPr lang="en-CA" dirty="0"/>
              <a:t>and a </a:t>
            </a:r>
            <a:r>
              <a:rPr lang="en-CA" dirty="0">
                <a:solidFill>
                  <a:srgbClr val="009999"/>
                </a:solidFill>
              </a:rPr>
              <a:t>positive culture </a:t>
            </a:r>
            <a:r>
              <a:rPr lang="en-CA" dirty="0"/>
              <a:t>are required for a UTI diagnosis</a:t>
            </a:r>
          </a:p>
          <a:p>
            <a:r>
              <a:rPr lang="en-CA" sz="2400" dirty="0"/>
              <a:t>Discontinue routine urine screening (e.g., at admission and annually) unless residents have clinical signs and symptoms of a urinary tract infection (UTI)</a:t>
            </a:r>
          </a:p>
          <a:p>
            <a:r>
              <a:rPr lang="en-CA" sz="2400" dirty="0"/>
              <a:t>If the resident meets the clinical definition of a UTI </a:t>
            </a:r>
          </a:p>
          <a:p>
            <a:pPr lvl="1"/>
            <a:r>
              <a:rPr lang="en-CA" dirty="0"/>
              <a:t>Encourage and monitor </a:t>
            </a:r>
            <a:r>
              <a:rPr lang="en-CA" dirty="0">
                <a:solidFill>
                  <a:srgbClr val="009999"/>
                </a:solidFill>
              </a:rPr>
              <a:t>increased fluid intake </a:t>
            </a:r>
            <a:r>
              <a:rPr lang="en-CA" dirty="0"/>
              <a:t>for the next 24 hours unless contraindicated AND</a:t>
            </a:r>
          </a:p>
          <a:p>
            <a:pPr lvl="1"/>
            <a:r>
              <a:rPr lang="en-CA" dirty="0"/>
              <a:t>Obtain urine culture</a:t>
            </a:r>
          </a:p>
          <a:p>
            <a:endParaRPr lang="en-CA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6FD7C-6642-6F36-B876-180E543DEA18}"/>
              </a:ext>
            </a:extLst>
          </p:cNvPr>
          <p:cNvSpPr txBox="1"/>
          <p:nvPr/>
        </p:nvSpPr>
        <p:spPr>
          <a:xfrm>
            <a:off x="10310091" y="5575878"/>
            <a:ext cx="1828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dirty="0"/>
              <a:t>(PHO, 2019).</a:t>
            </a:r>
          </a:p>
        </p:txBody>
      </p:sp>
    </p:spTree>
    <p:extLst>
      <p:ext uri="{BB962C8B-B14F-4D97-AF65-F5344CB8AC3E}">
        <p14:creationId xmlns:p14="http://schemas.microsoft.com/office/powerpoint/2010/main" val="4169614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4300" y="342923"/>
            <a:ext cx="10515600" cy="751839"/>
          </a:xfrm>
        </p:spPr>
        <p:txBody>
          <a:bodyPr/>
          <a:lstStyle/>
          <a:p>
            <a:pPr algn="ctr"/>
            <a:r>
              <a:rPr lang="en-US" sz="44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Genitourinary Assessment: Palpation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427" y="1221043"/>
            <a:ext cx="10515600" cy="406368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CA" sz="2200" b="1" i="0" dirty="0">
                <a:solidFill>
                  <a:srgbClr val="000000"/>
                </a:solidFill>
                <a:effectLst/>
              </a:rPr>
              <a:t>Palpate</a:t>
            </a:r>
            <a:r>
              <a:rPr lang="en-CA" sz="2200" b="0" i="0" dirty="0">
                <a:solidFill>
                  <a:srgbClr val="000000"/>
                </a:solidFill>
                <a:effectLst/>
              </a:rPr>
              <a:t> the suprapubic abdomen to </a:t>
            </a:r>
            <a:r>
              <a:rPr lang="en-CA" sz="2200" b="0" i="0" dirty="0">
                <a:solidFill>
                  <a:srgbClr val="009999"/>
                </a:solidFill>
                <a:effectLst/>
              </a:rPr>
              <a:t>assess for pain</a:t>
            </a:r>
            <a:r>
              <a:rPr lang="en-CA" sz="2200" b="0" i="0" dirty="0">
                <a:solidFill>
                  <a:srgbClr val="000000"/>
                </a:solidFill>
                <a:effectLst/>
              </a:rPr>
              <a:t>, possible </a:t>
            </a:r>
            <a:r>
              <a:rPr lang="en-CA" sz="2200" b="0" i="0" dirty="0">
                <a:solidFill>
                  <a:srgbClr val="009999"/>
                </a:solidFill>
                <a:effectLst/>
              </a:rPr>
              <a:t>urinary retention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200" dirty="0">
                <a:solidFill>
                  <a:srgbClr val="000000"/>
                </a:solidFill>
              </a:rPr>
              <a:t>W</a:t>
            </a:r>
            <a:r>
              <a:rPr lang="en-CA" sz="2200" b="0" i="0" dirty="0">
                <a:solidFill>
                  <a:srgbClr val="000000"/>
                </a:solidFill>
                <a:effectLst/>
              </a:rPr>
              <a:t>hile asking about </a:t>
            </a:r>
            <a:r>
              <a:rPr lang="en-CA" sz="2200" b="0" i="0" dirty="0">
                <a:solidFill>
                  <a:srgbClr val="009999"/>
                </a:solidFill>
                <a:effectLst/>
              </a:rPr>
              <a:t>pain or urgency </a:t>
            </a:r>
            <a:r>
              <a:rPr lang="en-CA" sz="2200" b="0" i="0" dirty="0">
                <a:solidFill>
                  <a:srgbClr val="000000"/>
                </a:solidFill>
                <a:effectLst/>
              </a:rPr>
              <a:t>may suggest urinary retention.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200" dirty="0">
                <a:solidFill>
                  <a:srgbClr val="000000"/>
                </a:solidFill>
              </a:rPr>
              <a:t>Urine </a:t>
            </a:r>
            <a:r>
              <a:rPr lang="en-CA" sz="2200" dirty="0">
                <a:solidFill>
                  <a:srgbClr val="009999"/>
                </a:solidFill>
              </a:rPr>
              <a:t>retention</a:t>
            </a:r>
            <a:r>
              <a:rPr lang="en-CA" sz="2200" dirty="0">
                <a:solidFill>
                  <a:srgbClr val="000000"/>
                </a:solidFill>
              </a:rPr>
              <a:t>: If </a:t>
            </a:r>
            <a:r>
              <a:rPr lang="en-CA" sz="2200" dirty="0">
                <a:solidFill>
                  <a:srgbClr val="009999"/>
                </a:solidFill>
              </a:rPr>
              <a:t>hardness</a:t>
            </a:r>
            <a:r>
              <a:rPr lang="en-CA" sz="2200" dirty="0">
                <a:solidFill>
                  <a:srgbClr val="000000"/>
                </a:solidFill>
              </a:rPr>
              <a:t> felt on palpation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sz="2200" dirty="0"/>
              <a:t>C</a:t>
            </a:r>
            <a:r>
              <a:rPr lang="en-CA" sz="2200" dirty="0">
                <a:effectLst/>
              </a:rPr>
              <a:t>auses of retention: UTI, drug, immobility, fecal impaction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sz="2200" dirty="0">
                <a:effectLst/>
              </a:rPr>
              <a:t>Assess for number of wet briefs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sz="2200" dirty="0">
                <a:effectLst/>
              </a:rPr>
              <a:t>Assess for drainage or </a:t>
            </a:r>
            <a:r>
              <a:rPr lang="en-CA" sz="2200" dirty="0"/>
              <a:t>NO </a:t>
            </a:r>
            <a:r>
              <a:rPr lang="en-CA" sz="2200" dirty="0">
                <a:effectLst/>
              </a:rPr>
              <a:t>drainage of foley/Suprapubic catheter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sz="2200" dirty="0">
                <a:solidFill>
                  <a:srgbClr val="000000"/>
                </a:solidFill>
                <a:effectLst/>
              </a:rPr>
              <a:t>Perform </a:t>
            </a:r>
            <a:r>
              <a:rPr lang="en-CA" sz="2200" dirty="0">
                <a:effectLst/>
              </a:rPr>
              <a:t>in &amp; out catheterization for acute </a:t>
            </a:r>
            <a:r>
              <a:rPr lang="en-CA" sz="2200" dirty="0" err="1">
                <a:effectLst/>
              </a:rPr>
              <a:t>abdo</a:t>
            </a:r>
            <a:r>
              <a:rPr lang="en-CA" sz="2200" dirty="0">
                <a:effectLst/>
              </a:rPr>
              <a:t> pain/urine retention suspected. 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CA" sz="2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200" dirty="0">
                <a:solidFill>
                  <a:srgbClr val="000000"/>
                </a:solidFill>
              </a:rPr>
              <a:t>Use </a:t>
            </a:r>
            <a:r>
              <a:rPr lang="en-CA" sz="2200" dirty="0">
                <a:solidFill>
                  <a:srgbClr val="009999"/>
                </a:solidFill>
              </a:rPr>
              <a:t>b</a:t>
            </a:r>
            <a:r>
              <a:rPr lang="en-CA" sz="2200" b="0" i="0" dirty="0">
                <a:solidFill>
                  <a:srgbClr val="009999"/>
                </a:solidFill>
                <a:effectLst/>
              </a:rPr>
              <a:t>ladder scanner </a:t>
            </a:r>
            <a:r>
              <a:rPr lang="en-CA" sz="2200" b="0" i="0" dirty="0">
                <a:solidFill>
                  <a:srgbClr val="000000"/>
                </a:solidFill>
                <a:effectLst/>
              </a:rPr>
              <a:t>if equipment is available.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200" dirty="0"/>
              <a:t>Video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EA59E5-7241-4974-590D-4F9C80FA8587}"/>
              </a:ext>
            </a:extLst>
          </p:cNvPr>
          <p:cNvSpPr txBox="1"/>
          <p:nvPr/>
        </p:nvSpPr>
        <p:spPr>
          <a:xfrm>
            <a:off x="1121973" y="5284730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Basic Principles of Nursing Assessment: Genitourinary Assessment - YouTube</a:t>
            </a:r>
            <a:endParaRPr lang="en-CA" dirty="0"/>
          </a:p>
        </p:txBody>
      </p:sp>
      <p:pic>
        <p:nvPicPr>
          <p:cNvPr id="1026" name="Picture 2" descr="PPT - Nursing Care of Client Experiencing Kidney and Bladder Disorders ...">
            <a:extLst>
              <a:ext uri="{FF2B5EF4-FFF2-40B4-BE49-F238E27FC236}">
                <a16:creationId xmlns:a16="http://schemas.microsoft.com/office/drawing/2014/main" id="{21932A00-CF80-A5FE-057E-1BAE7E9CC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947" y="3779520"/>
            <a:ext cx="4106626" cy="23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48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4D2F-1A2A-8F10-953F-335F19CB0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919"/>
            <a:ext cx="10515600" cy="751839"/>
          </a:xfrm>
        </p:spPr>
        <p:txBody>
          <a:bodyPr/>
          <a:lstStyle/>
          <a:p>
            <a:pPr algn="ctr"/>
            <a:r>
              <a:rPr lang="en-CA" b="1" i="0" dirty="0">
                <a:solidFill>
                  <a:schemeClr val="accent2"/>
                </a:solidFill>
                <a:effectLst/>
              </a:rPr>
              <a:t>Expected vs. Unexpected Findings</a:t>
            </a:r>
            <a:endParaRPr lang="en-CA" b="1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13D900-45EB-850C-B223-A741B66F54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07225" y="1106130"/>
            <a:ext cx="6061587" cy="5053262"/>
          </a:xfrm>
        </p:spPr>
      </p:pic>
    </p:spTree>
    <p:extLst>
      <p:ext uri="{BB962C8B-B14F-4D97-AF65-F5344CB8AC3E}">
        <p14:creationId xmlns:p14="http://schemas.microsoft.com/office/powerpoint/2010/main" val="834640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0 Blank SBAR Templates (Word, PDF) ᐅ TemplateLab">
            <a:extLst>
              <a:ext uri="{FF2B5EF4-FFF2-40B4-BE49-F238E27FC236}">
                <a16:creationId xmlns:a16="http://schemas.microsoft.com/office/drawing/2014/main" id="{3B7C6688-26E8-8C9D-2315-8DFD9AB2C2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1402"/>
            <a:ext cx="7025639" cy="60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248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0F01-71D5-7214-305E-EA74CD37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CD3B2-2C59-C646-34CB-2124BCEF9D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1800" b="0" i="0" dirty="0">
                <a:effectLst/>
                <a:cs typeface="Courier New" panose="02070309020205020404" pitchFamily="49" charset="0"/>
              </a:rPr>
              <a:t>Open Resources for Nursing (Open RN); </a:t>
            </a:r>
            <a:r>
              <a:rPr lang="en-CA" sz="1800" b="0" i="0" dirty="0" err="1">
                <a:effectLst/>
                <a:cs typeface="Courier New" panose="02070309020205020404" pitchFamily="49" charset="0"/>
              </a:rPr>
              <a:t>Ernstmeyer</a:t>
            </a:r>
            <a:r>
              <a:rPr lang="en-CA" sz="1800" b="0" i="0" dirty="0">
                <a:effectLst/>
                <a:cs typeface="Courier New" panose="02070309020205020404" pitchFamily="49" charset="0"/>
              </a:rPr>
              <a:t> K, </a:t>
            </a:r>
            <a:r>
              <a:rPr lang="en-CA" sz="1800" b="0" i="0" dirty="0" err="1">
                <a:effectLst/>
                <a:cs typeface="Courier New" panose="02070309020205020404" pitchFamily="49" charset="0"/>
              </a:rPr>
              <a:t>Christman</a:t>
            </a:r>
            <a:r>
              <a:rPr lang="en-CA" sz="1800" b="0" i="0" dirty="0">
                <a:effectLst/>
                <a:cs typeface="Courier New" panose="02070309020205020404" pitchFamily="49" charset="0"/>
              </a:rPr>
              <a:t> E, editors. Nursing Skills [Internet]. </a:t>
            </a:r>
            <a:r>
              <a:rPr lang="en-CA" sz="1800" b="0" i="0" dirty="0" err="1">
                <a:effectLst/>
                <a:cs typeface="Courier New" panose="02070309020205020404" pitchFamily="49" charset="0"/>
              </a:rPr>
              <a:t>Eau</a:t>
            </a:r>
            <a:r>
              <a:rPr lang="en-CA" sz="1800" b="0" i="0" dirty="0">
                <a:effectLst/>
                <a:cs typeface="Courier New" panose="02070309020205020404" pitchFamily="49" charset="0"/>
              </a:rPr>
              <a:t> Claire (WI): Chippewa Valley Technical College; 2021. Chapter 12 Abdominal Assessment. Available from: </a:t>
            </a:r>
            <a:r>
              <a:rPr lang="en-CA" sz="1800" b="0" i="0" dirty="0">
                <a:solidFill>
                  <a:srgbClr val="0563C1"/>
                </a:solidFill>
                <a:effectLst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https://www.ncbi.nlm.nih.gov/books/NBK593213</a:t>
            </a:r>
            <a:r>
              <a:rPr lang="en-CA" sz="1800" b="0" i="0" dirty="0">
                <a:effectLst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CA" sz="1800" b="0" i="0" dirty="0">
              <a:effectLst/>
              <a:cs typeface="Courier New" panose="02070309020205020404" pitchFamily="49" charset="0"/>
            </a:endParaRPr>
          </a:p>
          <a:p>
            <a:r>
              <a:rPr lang="en-CA" sz="1800" dirty="0">
                <a:cs typeface="Courier New" panose="02070309020205020404" pitchFamily="49" charset="0"/>
              </a:rPr>
              <a:t>Public Health Ontario (2019). </a:t>
            </a:r>
            <a:r>
              <a:rPr lang="en-CA" sz="1800" dirty="0"/>
              <a:t>Urinary Tract Infection (UTI) Program: Implementation Guide. Retrieved on February 8, 2024 from  </a:t>
            </a:r>
            <a:r>
              <a:rPr lang="en-CA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Urinary Tract Infection (UTI) Program: Implementation Guide, Second Edition (publichealthontario.ca)</a:t>
            </a:r>
            <a:r>
              <a:rPr lang="en-CA" sz="1800" dirty="0"/>
              <a:t> </a:t>
            </a:r>
            <a:endParaRPr lang="en-CA" sz="18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47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555" y="3118167"/>
            <a:ext cx="5861050" cy="1087755"/>
          </a:xfrm>
        </p:spPr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4333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9C5B-A716-F8FF-4509-82A840A3B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Learning Objectives</a:t>
            </a:r>
            <a:br>
              <a:rPr lang="en-CA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3E8A6-2012-DCD6-4E56-A7BD583EF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7966" y="2003136"/>
            <a:ext cx="10515600" cy="406368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At the end of the presentation, learners will be able to: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Explain how to conduct specific body system focused nursing assessment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Perform thorough assessment GI and GU system: Inspection, auscultation, percussion, and palpation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Identify normal and abnormal assessment findings and related nursing interventions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7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55FCA-A582-E769-A72B-5E4DC670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91" y="461709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Focused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55816-1D18-0862-1C01-8197F756D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891" y="1213548"/>
            <a:ext cx="10515600" cy="406368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CA" sz="2100" b="0" i="0" dirty="0">
                <a:solidFill>
                  <a:srgbClr val="C00000"/>
                </a:solidFill>
                <a:effectLst/>
              </a:rPr>
              <a:t>GI System</a:t>
            </a:r>
            <a:r>
              <a:rPr lang="en-CA" sz="2100" b="0" i="0" dirty="0">
                <a:solidFill>
                  <a:srgbClr val="000000"/>
                </a:solidFill>
                <a:effectLst/>
              </a:rPr>
              <a:t>: responsible for the ingestion of food, the absorption of nutrients, and the elimination of waste products</a:t>
            </a:r>
            <a:endParaRPr lang="en-CA" sz="2100" b="1" dirty="0">
              <a:solidFill>
                <a:srgbClr val="000000"/>
              </a:solidFill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CA" sz="2100" b="1" i="0" dirty="0">
                <a:solidFill>
                  <a:srgbClr val="000000"/>
                </a:solidFill>
                <a:effectLst/>
                <a:ea typeface="Tahoma" panose="020B0604030504040204" pitchFamily="34" charset="0"/>
                <a:cs typeface="Calibri" panose="020F0502020204030204" pitchFamily="34" charset="0"/>
              </a:rPr>
              <a:t>Subjective data</a:t>
            </a:r>
          </a:p>
          <a:p>
            <a:pPr lvl="1"/>
            <a:r>
              <a:rPr lang="en-CA" sz="2100" dirty="0">
                <a:ea typeface="Tahoma" panose="020B0604030504040204" pitchFamily="34" charset="0"/>
                <a:cs typeface="Calibri" panose="020F0502020204030204" pitchFamily="34" charset="0"/>
              </a:rPr>
              <a:t>D</a:t>
            </a:r>
            <a:r>
              <a:rPr lang="en-CA" sz="2100" b="0" i="0" dirty="0">
                <a:effectLst/>
                <a:ea typeface="Tahoma" panose="020B0604030504040204" pitchFamily="34" charset="0"/>
                <a:cs typeface="Calibri" panose="020F0502020204030204" pitchFamily="34" charset="0"/>
              </a:rPr>
              <a:t>iet and exercise levels </a:t>
            </a:r>
          </a:p>
          <a:p>
            <a:pPr lvl="1"/>
            <a:r>
              <a:rPr lang="en-CA" sz="2100" dirty="0">
                <a:ea typeface="Tahoma" panose="020B0604030504040204" pitchFamily="34" charset="0"/>
                <a:cs typeface="Calibri" panose="020F0502020204030204" pitchFamily="34" charset="0"/>
              </a:rPr>
              <a:t>Resident</a:t>
            </a:r>
            <a:r>
              <a:rPr lang="en-CA" sz="2100" b="0" i="0" dirty="0">
                <a:effectLst/>
                <a:ea typeface="Tahoma" panose="020B0604030504040204" pitchFamily="34" charset="0"/>
                <a:cs typeface="Calibri" panose="020F0502020204030204" pitchFamily="34" charset="0"/>
              </a:rPr>
              <a:t>’s and </a:t>
            </a:r>
            <a:r>
              <a:rPr lang="en-CA" sz="2100" dirty="0">
                <a:ea typeface="Tahoma" panose="020B0604030504040204" pitchFamily="34" charset="0"/>
                <a:cs typeface="Calibri" panose="020F0502020204030204" pitchFamily="34" charset="0"/>
              </a:rPr>
              <a:t>his/her </a:t>
            </a:r>
            <a:r>
              <a:rPr lang="en-CA" sz="2100" b="0" i="0" dirty="0">
                <a:effectLst/>
                <a:ea typeface="Tahoma" panose="020B0604030504040204" pitchFamily="34" charset="0"/>
                <a:cs typeface="Calibri" panose="020F0502020204030204" pitchFamily="34" charset="0"/>
              </a:rPr>
              <a:t>family history of gastrointestinal and genitourinary disease</a:t>
            </a:r>
          </a:p>
          <a:p>
            <a:pPr lvl="1"/>
            <a:r>
              <a:rPr lang="en-CA" sz="2100" b="0" i="0" dirty="0">
                <a:effectLst/>
                <a:ea typeface="Tahoma" panose="020B0604030504040204" pitchFamily="34" charset="0"/>
                <a:cs typeface="Calibri" panose="020F0502020204030204" pitchFamily="34" charset="0"/>
              </a:rPr>
              <a:t>Weight loss or gain in past 6 months</a:t>
            </a:r>
          </a:p>
          <a:p>
            <a:pPr lvl="1"/>
            <a:r>
              <a:rPr lang="en-CA" sz="2100" b="0" i="0" dirty="0">
                <a:effectLst/>
                <a:ea typeface="Tahoma" panose="020B0604030504040204" pitchFamily="34" charset="0"/>
                <a:cs typeface="Calibri" panose="020F0502020204030204" pitchFamily="34" charset="0"/>
              </a:rPr>
              <a:t>Difficulty swallowing food</a:t>
            </a:r>
          </a:p>
          <a:p>
            <a:pPr lvl="1"/>
            <a:r>
              <a:rPr lang="en-CA" sz="2100" b="0" i="0" dirty="0">
                <a:effectLst/>
                <a:ea typeface="Tahoma" panose="020B0604030504040204" pitchFamily="34" charset="0"/>
                <a:cs typeface="Calibri" panose="020F0502020204030204" pitchFamily="34" charset="0"/>
              </a:rPr>
              <a:t>Medications</a:t>
            </a:r>
          </a:p>
          <a:p>
            <a:pPr lvl="1"/>
            <a:r>
              <a:rPr lang="en-CA" sz="2100" dirty="0">
                <a:ea typeface="Tahoma" panose="020B0604030504040204" pitchFamily="34" charset="0"/>
                <a:cs typeface="Calibri" panose="020F0502020204030204" pitchFamily="34" charset="0"/>
              </a:rPr>
              <a:t>W</a:t>
            </a:r>
            <a:r>
              <a:rPr lang="en-CA" sz="2100" b="0" i="0" dirty="0">
                <a:effectLst/>
                <a:ea typeface="Tahoma" panose="020B0604030504040204" pitchFamily="34" charset="0"/>
                <a:cs typeface="Calibri" panose="020F0502020204030204" pitchFamily="34" charset="0"/>
              </a:rPr>
              <a:t>ounds</a:t>
            </a:r>
          </a:p>
          <a:p>
            <a:pPr lvl="1"/>
            <a:r>
              <a:rPr lang="en-CA" sz="2100" b="0" i="0" dirty="0" err="1">
                <a:effectLst/>
                <a:ea typeface="Tahoma" panose="020B0604030504040204" pitchFamily="34" charset="0"/>
                <a:cs typeface="Calibri" panose="020F0502020204030204" pitchFamily="34" charset="0"/>
              </a:rPr>
              <a:t>Hx</a:t>
            </a:r>
            <a:r>
              <a:rPr lang="en-CA" sz="2100" b="0" i="0" dirty="0">
                <a:effectLst/>
                <a:ea typeface="Tahoma" panose="020B0604030504040204" pitchFamily="34" charset="0"/>
                <a:cs typeface="Calibri" panose="020F0502020204030204" pitchFamily="34" charset="0"/>
              </a:rPr>
              <a:t> or presence of foley catheter, suprapubic catheter, g-tube, colostomy, ileostomy </a:t>
            </a:r>
            <a:r>
              <a:rPr lang="en-CA" sz="2100" b="0" i="0" dirty="0" err="1">
                <a:effectLst/>
                <a:ea typeface="Tahoma" panose="020B0604030504040204" pitchFamily="34" charset="0"/>
                <a:cs typeface="Calibri" panose="020F0502020204030204" pitchFamily="34" charset="0"/>
              </a:rPr>
              <a:t>etc</a:t>
            </a:r>
            <a:endParaRPr lang="en-CA" sz="2100" b="0" i="0" dirty="0">
              <a:effectLst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/>
            <a:r>
              <a:rPr lang="en-CA" sz="2100" dirty="0">
                <a:ea typeface="Tahoma" panose="020B0604030504040204" pitchFamily="34" charset="0"/>
                <a:cs typeface="Calibri" panose="020F0502020204030204" pitchFamily="34" charset="0"/>
              </a:rPr>
              <a:t>A</a:t>
            </a:r>
            <a:r>
              <a:rPr lang="en-CA" sz="2100" b="0" i="0" dirty="0">
                <a:effectLst/>
                <a:ea typeface="Tahoma" panose="020B0604030504040204" pitchFamily="34" charset="0"/>
                <a:cs typeface="Calibri" panose="020F0502020204030204" pitchFamily="34" charset="0"/>
              </a:rPr>
              <a:t>ny signs and symptoms of gastrointestinal and genitourinary disease</a:t>
            </a:r>
          </a:p>
          <a:p>
            <a:pPr lvl="2"/>
            <a:r>
              <a:rPr lang="en-CA" sz="2100" dirty="0">
                <a:ea typeface="Tahoma" panose="020B0604030504040204" pitchFamily="34" charset="0"/>
                <a:cs typeface="Calibri" panose="020F0502020204030204" pitchFamily="34" charset="0"/>
              </a:rPr>
              <a:t>A</a:t>
            </a:r>
            <a:r>
              <a:rPr lang="en-CA" sz="2100" b="0" i="0" dirty="0">
                <a:effectLst/>
                <a:ea typeface="Tahoma" panose="020B0604030504040204" pitchFamily="34" charset="0"/>
                <a:cs typeface="Calibri" panose="020F0502020204030204" pitchFamily="34" charset="0"/>
              </a:rPr>
              <a:t>bdominal pain, nausea, vomiting, bloating, constipation, diarrhea</a:t>
            </a:r>
            <a:endParaRPr lang="en-CA" sz="2100" dirty="0"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2"/>
            <a:r>
              <a:rPr lang="en-CA" sz="2100" dirty="0">
                <a:ea typeface="Tahoma" panose="020B0604030504040204" pitchFamily="34" charset="0"/>
                <a:cs typeface="Calibri" panose="020F0502020204030204" pitchFamily="34" charset="0"/>
              </a:rPr>
              <a:t>C</a:t>
            </a:r>
            <a:r>
              <a:rPr lang="en-CA" sz="2100" b="0" i="0" dirty="0">
                <a:effectLst/>
                <a:ea typeface="Tahoma" panose="020B0604030504040204" pitchFamily="34" charset="0"/>
                <a:cs typeface="Calibri" panose="020F0502020204030204" pitchFamily="34" charset="0"/>
              </a:rPr>
              <a:t>haracteristics of urine and feces</a:t>
            </a:r>
          </a:p>
          <a:p>
            <a:pPr lvl="1"/>
            <a:r>
              <a:rPr lang="en-CA" sz="2100" dirty="0">
                <a:ea typeface="Tahoma" panose="020B0604030504040204" pitchFamily="34" charset="0"/>
                <a:cs typeface="Calibri" panose="020F0502020204030204" pitchFamily="34" charset="0"/>
              </a:rPr>
              <a:t>Overflow diarrhea with use of laxatives</a:t>
            </a:r>
          </a:p>
        </p:txBody>
      </p:sp>
    </p:spTree>
    <p:extLst>
      <p:ext uri="{BB962C8B-B14F-4D97-AF65-F5344CB8AC3E}">
        <p14:creationId xmlns:p14="http://schemas.microsoft.com/office/powerpoint/2010/main" val="91404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B229F-CED6-E37D-E23D-81D9AE11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8275" y="669151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Focused Assessment: Gastrointestinal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D0A14-D25C-C656-3171-F265233C6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2354"/>
            <a:ext cx="10515600" cy="4319681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CA" sz="2000" b="1" dirty="0">
                <a:ea typeface="Tahoma" panose="020B0604030504040204" pitchFamily="34" charset="0"/>
                <a:cs typeface="Calibri" panose="020F0502020204030204" pitchFamily="34" charset="0"/>
              </a:rPr>
              <a:t> Objective</a:t>
            </a:r>
            <a:r>
              <a:rPr lang="en-CA" sz="2000" b="1" i="0" dirty="0">
                <a:effectLst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CA" sz="2000" b="1" dirty="0">
                <a:ea typeface="Tahoma" panose="020B0604030504040204" pitchFamily="34" charset="0"/>
                <a:cs typeface="Calibri" panose="020F0502020204030204" pitchFamily="34" charset="0"/>
              </a:rPr>
              <a:t>D</a:t>
            </a:r>
            <a:r>
              <a:rPr lang="en-CA" sz="2000" b="1" i="0" dirty="0">
                <a:effectLst/>
                <a:ea typeface="Tahoma" panose="020B0604030504040204" pitchFamily="34" charset="0"/>
                <a:cs typeface="Calibri" panose="020F0502020204030204" pitchFamily="34" charset="0"/>
              </a:rPr>
              <a:t>ata: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/>
              <a:t>Conduct focused interview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i="0" dirty="0">
                <a:effectLst/>
              </a:rPr>
              <a:t>Position: Place patient in supine if tolerated</a:t>
            </a:r>
            <a:endParaRPr lang="en-CA" sz="2000" dirty="0"/>
          </a:p>
          <a:p>
            <a:pPr marL="1371600" lvl="2" indent="-457200">
              <a:buFont typeface="+mj-lt"/>
              <a:buAutoNum type="arabicParenR"/>
            </a:pPr>
            <a:r>
              <a:rPr lang="en-CA" dirty="0">
                <a:solidFill>
                  <a:srgbClr val="C00000"/>
                </a:solidFill>
              </a:rPr>
              <a:t>Inspection</a:t>
            </a:r>
            <a:r>
              <a:rPr lang="en-CA" dirty="0"/>
              <a:t>: Visual examination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CA" dirty="0">
                <a:solidFill>
                  <a:srgbClr val="C00000"/>
                </a:solidFill>
              </a:rPr>
              <a:t>Auscultation</a:t>
            </a:r>
            <a:r>
              <a:rPr lang="en-CA" dirty="0"/>
              <a:t>: Listening to sounds from organs with stethoscope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CA" sz="2000" b="0" i="0" dirty="0">
                <a:solidFill>
                  <a:srgbClr val="009999"/>
                </a:solidFill>
                <a:effectLst/>
              </a:rPr>
              <a:t>Bell</a:t>
            </a:r>
            <a:r>
              <a:rPr lang="en-CA" sz="2000" b="0" i="0" dirty="0">
                <a:effectLst/>
              </a:rPr>
              <a:t> of </a:t>
            </a:r>
            <a:r>
              <a:rPr lang="en-CA" sz="2000" dirty="0"/>
              <a:t>stethoscope: </a:t>
            </a:r>
            <a:r>
              <a:rPr lang="en-CA" sz="2000" dirty="0">
                <a:solidFill>
                  <a:srgbClr val="020621"/>
                </a:solidFill>
                <a:latin typeface="tisapro-regular"/>
              </a:rPr>
              <a:t>E</a:t>
            </a:r>
            <a:r>
              <a:rPr lang="en-CA" sz="2000" b="0" i="0" dirty="0">
                <a:solidFill>
                  <a:srgbClr val="020621"/>
                </a:solidFill>
                <a:effectLst/>
                <a:latin typeface="tisapro-regular"/>
              </a:rPr>
              <a:t>ffective at transmitting </a:t>
            </a:r>
            <a:r>
              <a:rPr lang="en-CA" sz="2000" b="0" i="0" dirty="0">
                <a:solidFill>
                  <a:srgbClr val="009999"/>
                </a:solidFill>
                <a:effectLst/>
                <a:latin typeface="tisapro-regular"/>
              </a:rPr>
              <a:t>lower frequency sounds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rgbClr val="009999"/>
                </a:solidFill>
              </a:rPr>
              <a:t>D</a:t>
            </a:r>
            <a:r>
              <a:rPr lang="en-CA" sz="2000" b="0" i="0" dirty="0">
                <a:solidFill>
                  <a:srgbClr val="009999"/>
                </a:solidFill>
                <a:effectLst/>
              </a:rPr>
              <a:t>iaphragm</a:t>
            </a:r>
            <a:r>
              <a:rPr lang="en-CA" sz="2000" b="0" i="0" dirty="0">
                <a:effectLst/>
              </a:rPr>
              <a:t> of </a:t>
            </a:r>
            <a:r>
              <a:rPr lang="en-CA" sz="2000" dirty="0"/>
              <a:t>stethoscope: </a:t>
            </a:r>
            <a:r>
              <a:rPr lang="en-CA" sz="2000" dirty="0">
                <a:solidFill>
                  <a:srgbClr val="020621"/>
                </a:solidFill>
                <a:latin typeface="tisapro-regular"/>
              </a:rPr>
              <a:t>E</a:t>
            </a:r>
            <a:r>
              <a:rPr lang="en-CA" sz="2000" b="0" i="0" dirty="0">
                <a:solidFill>
                  <a:srgbClr val="020621"/>
                </a:solidFill>
                <a:effectLst/>
                <a:latin typeface="tisapro-regular"/>
              </a:rPr>
              <a:t>ffective at transmitting </a:t>
            </a:r>
            <a:r>
              <a:rPr lang="en-CA" sz="2000" b="0" i="0" dirty="0">
                <a:solidFill>
                  <a:srgbClr val="009999"/>
                </a:solidFill>
                <a:effectLst/>
                <a:latin typeface="tisapro-regular"/>
              </a:rPr>
              <a:t>higher frequency sounds</a:t>
            </a:r>
            <a:endParaRPr lang="en-CA" sz="2000" dirty="0">
              <a:solidFill>
                <a:srgbClr val="009999"/>
              </a:solidFill>
              <a:latin typeface="tisapro-regular"/>
            </a:endParaRPr>
          </a:p>
          <a:p>
            <a:pPr marL="914400" lvl="2" indent="0">
              <a:buNone/>
            </a:pPr>
            <a:r>
              <a:rPr lang="en-CA" dirty="0">
                <a:solidFill>
                  <a:srgbClr val="C00000"/>
                </a:solidFill>
              </a:rPr>
              <a:t>3) Percussion</a:t>
            </a:r>
            <a:r>
              <a:rPr lang="en-CA" dirty="0"/>
              <a:t>: M</a:t>
            </a:r>
            <a:r>
              <a:rPr lang="en-CA" b="0" i="0" dirty="0">
                <a:effectLst/>
              </a:rPr>
              <a:t>ethod of tapping body parts with fingers, hands, or small instruments as part </a:t>
            </a:r>
            <a:r>
              <a:rPr lang="en-CA" b="0" i="0">
                <a:effectLst/>
              </a:rPr>
              <a:t>of a </a:t>
            </a:r>
            <a:r>
              <a:rPr lang="en-CA" b="0" i="0" dirty="0">
                <a:effectLst/>
              </a:rPr>
              <a:t>physical examination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CA" sz="2000" dirty="0"/>
              <a:t>Determines </a:t>
            </a:r>
            <a:r>
              <a:rPr lang="en-CA" sz="2000" b="0" i="0" dirty="0">
                <a:effectLst/>
              </a:rPr>
              <a:t>size, consistency, and borders of body organs</a:t>
            </a:r>
            <a:endParaRPr lang="en-CA" sz="2000" dirty="0"/>
          </a:p>
          <a:p>
            <a:pPr lvl="3">
              <a:buFont typeface="Courier New" panose="02070309020205020404" pitchFamily="49" charset="0"/>
              <a:buChar char="o"/>
            </a:pPr>
            <a:r>
              <a:rPr lang="en-CA" sz="2000" dirty="0"/>
              <a:t>P</a:t>
            </a:r>
            <a:r>
              <a:rPr lang="en-CA" sz="2000" b="0" i="0" dirty="0">
                <a:effectLst/>
              </a:rPr>
              <a:t>resence or absence of fluid in body areas</a:t>
            </a:r>
          </a:p>
          <a:p>
            <a:pPr marL="914400" lvl="2" indent="0">
              <a:buNone/>
            </a:pPr>
            <a:r>
              <a:rPr lang="en-CA" dirty="0">
                <a:solidFill>
                  <a:srgbClr val="C00000"/>
                </a:solidFill>
              </a:rPr>
              <a:t>4) Palpation</a:t>
            </a:r>
            <a:r>
              <a:rPr lang="en-CA" dirty="0"/>
              <a:t>: Examination of system by touch of hands or fingertips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CA" sz="2000" dirty="0"/>
              <a:t>Identifies abnormal mass, lesions, tenderness, joint dislocation, fractures)</a:t>
            </a:r>
          </a:p>
          <a:p>
            <a:pPr lvl="3">
              <a:buFont typeface="Courier New" panose="02070309020205020404" pitchFamily="49" charset="0"/>
              <a:buChar char="o"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226317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95E4-7C99-F6DD-5401-B7230DFEC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55" y="176530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GI Tract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91EA53-C7E4-398E-44B7-FDDBD39BD80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10" y="740409"/>
            <a:ext cx="4645742" cy="537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3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00F0C-2701-29A5-3D28-F8E12F17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701067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Abdominal Quadrants</a:t>
            </a:r>
          </a:p>
        </p:txBody>
      </p:sp>
      <p:pic>
        <p:nvPicPr>
          <p:cNvPr id="4" name="Picture 6" descr="The four quadrants of the abdomen">
            <a:extLst>
              <a:ext uri="{FF2B5EF4-FFF2-40B4-BE49-F238E27FC236}">
                <a16:creationId xmlns:a16="http://schemas.microsoft.com/office/drawing/2014/main" id="{668701AB-B51E-2BD1-01E6-FD531DCC065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37" y="1590675"/>
            <a:ext cx="8774839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08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9416B-875F-C2F4-2C6F-A6B73DB49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3199" y="1103952"/>
            <a:ext cx="9442916" cy="354026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CA" sz="2200" dirty="0">
                <a:solidFill>
                  <a:srgbClr val="009999"/>
                </a:solidFill>
              </a:rPr>
              <a:t>V</a:t>
            </a:r>
            <a:r>
              <a:rPr lang="en-CA" sz="2200" b="0" i="0" dirty="0">
                <a:solidFill>
                  <a:srgbClr val="009999"/>
                </a:solidFill>
                <a:effectLst/>
              </a:rPr>
              <a:t>isual examination </a:t>
            </a:r>
            <a:r>
              <a:rPr lang="en-CA" sz="2200" b="0" i="0" dirty="0">
                <a:effectLst/>
              </a:rPr>
              <a:t>of the abdomen: Symmetry and contour (shape of the abdomen), skin abnormalities, abdominal masses, lesions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200" b="0" i="0" dirty="0">
                <a:effectLst/>
              </a:rPr>
              <a:t>Abdomen for </a:t>
            </a:r>
            <a:r>
              <a:rPr lang="en-CA" sz="2200" b="0" i="0" dirty="0">
                <a:solidFill>
                  <a:srgbClr val="009999"/>
                </a:solidFill>
                <a:effectLst/>
              </a:rPr>
              <a:t>distension, striae, scars, wounds/fistulas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rgbClr val="009999"/>
                </a:solidFill>
              </a:rPr>
              <a:t>Anus/rectum: </a:t>
            </a:r>
            <a:r>
              <a:rPr lang="en-CA" sz="2200" dirty="0"/>
              <a:t>Assess for hemorrhoids</a:t>
            </a:r>
            <a:endParaRPr lang="en-CA" sz="2200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200" b="0" i="0" dirty="0">
                <a:effectLst/>
              </a:rPr>
              <a:t>Observe any </a:t>
            </a:r>
            <a:r>
              <a:rPr lang="en-CA" sz="2200" b="0" i="0" dirty="0">
                <a:solidFill>
                  <a:srgbClr val="009999"/>
                </a:solidFill>
                <a:effectLst/>
              </a:rPr>
              <a:t>abdominal movements</a:t>
            </a:r>
            <a:r>
              <a:rPr lang="en-CA" sz="2200" b="0" i="0" dirty="0">
                <a:effectLst/>
              </a:rPr>
              <a:t> associated with respiration, or any pulsations or peristaltic waves</a:t>
            </a:r>
            <a:endParaRPr lang="en-CA" sz="22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200" b="0" i="0" dirty="0">
                <a:effectLst/>
              </a:rPr>
              <a:t>Abdominal </a:t>
            </a:r>
            <a:r>
              <a:rPr lang="en-CA" sz="2200" b="0" i="0" dirty="0">
                <a:solidFill>
                  <a:srgbClr val="009999"/>
                </a:solidFill>
                <a:effectLst/>
              </a:rPr>
              <a:t>distension</a:t>
            </a:r>
            <a:r>
              <a:rPr lang="en-CA" sz="2200" b="0" i="0" dirty="0">
                <a:effectLst/>
              </a:rPr>
              <a:t>: Indicates ascites (i.e. associated with heart failure, cirrhosis, and pancreatitis. </a:t>
            </a:r>
            <a:endParaRPr lang="en-CA" sz="2200" dirty="0"/>
          </a:p>
          <a:p>
            <a:pPr lvl="1"/>
            <a:r>
              <a:rPr lang="en-CA" sz="2200" dirty="0"/>
              <a:t>V</a:t>
            </a:r>
            <a:r>
              <a:rPr lang="en-CA" sz="2200" b="0" i="0" dirty="0">
                <a:effectLst/>
              </a:rPr>
              <a:t>isible peristalsis with abdominal distension may indicate intestinal obstruction.</a:t>
            </a:r>
          </a:p>
          <a:p>
            <a:r>
              <a:rPr lang="en-CA" sz="2200" dirty="0">
                <a:solidFill>
                  <a:srgbClr val="009999"/>
                </a:solidFill>
              </a:rPr>
              <a:t>Shape of umbilicus: </a:t>
            </a:r>
            <a:r>
              <a:rPr lang="en-CA" sz="2200" dirty="0"/>
              <a:t>Inverted and midline. Assess for Umbilical hernia and bleeding</a:t>
            </a:r>
            <a:endParaRPr lang="en-CA" sz="2200" b="0" i="0" dirty="0">
              <a:effectLst/>
            </a:endParaRPr>
          </a:p>
          <a:p>
            <a:r>
              <a:rPr lang="en-CA" sz="2200" b="0" i="0" dirty="0">
                <a:solidFill>
                  <a:srgbClr val="009999"/>
                </a:solidFill>
                <a:effectLst/>
              </a:rPr>
              <a:t>Inspect skin</a:t>
            </a:r>
            <a:r>
              <a:rPr lang="en-CA" sz="2200" dirty="0">
                <a:solidFill>
                  <a:srgbClr val="009999"/>
                </a:solidFill>
              </a:rPr>
              <a:t> </a:t>
            </a:r>
            <a:r>
              <a:rPr lang="en-CA" sz="2200" b="0" i="0" dirty="0">
                <a:solidFill>
                  <a:srgbClr val="009999"/>
                </a:solidFill>
                <a:effectLst/>
              </a:rPr>
              <a:t>Color</a:t>
            </a:r>
            <a:r>
              <a:rPr lang="en-CA" sz="2200" dirty="0">
                <a:solidFill>
                  <a:srgbClr val="009999"/>
                </a:solidFill>
              </a:rPr>
              <a:t>: </a:t>
            </a:r>
            <a:r>
              <a:rPr lang="en-CA" sz="2200" dirty="0"/>
              <a:t>Signs of </a:t>
            </a:r>
            <a:r>
              <a:rPr lang="en-CA" sz="2200" dirty="0">
                <a:solidFill>
                  <a:schemeClr val="accent4"/>
                </a:solidFill>
              </a:rPr>
              <a:t>Jaundice</a:t>
            </a:r>
            <a:r>
              <a:rPr lang="en-CA" sz="2200" dirty="0"/>
              <a:t> (yellow eyes &amp; skin,</a:t>
            </a:r>
            <a:r>
              <a:rPr lang="en-CA" sz="2200" b="0" i="0" dirty="0">
                <a:effectLst/>
              </a:rPr>
              <a:t> dark urine and light-colored stool, itchiness)</a:t>
            </a:r>
            <a:endParaRPr lang="en-US" sz="2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B6EF48-7E79-9819-687D-F6EA5D0DE8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12202"/>
            <a:ext cx="10515600" cy="7508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b="1" dirty="0">
                <a:solidFill>
                  <a:schemeClr val="accent2">
                    <a:lumMod val="75000"/>
                  </a:schemeClr>
                </a:solidFill>
              </a:rPr>
              <a:t>Gastrointestinal System: Inspection</a:t>
            </a:r>
          </a:p>
        </p:txBody>
      </p:sp>
    </p:spTree>
    <p:extLst>
      <p:ext uri="{BB962C8B-B14F-4D97-AF65-F5344CB8AC3E}">
        <p14:creationId xmlns:p14="http://schemas.microsoft.com/office/powerpoint/2010/main" val="166226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lore Jaundice Symptoms, Causes And Types">
            <a:extLst>
              <a:ext uri="{FF2B5EF4-FFF2-40B4-BE49-F238E27FC236}">
                <a16:creationId xmlns:a16="http://schemas.microsoft.com/office/drawing/2014/main" id="{189F3663-4CAB-8616-9759-0EDBC973D15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61" y="261257"/>
            <a:ext cx="6245006" cy="580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718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1301</Words>
  <Application>Microsoft Office PowerPoint</Application>
  <PresentationFormat>Widescreen</PresentationFormat>
  <Paragraphs>137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Cabin</vt:lpstr>
      <vt:lpstr>Calibri</vt:lpstr>
      <vt:lpstr>Calibri Light</vt:lpstr>
      <vt:lpstr>Courier New</vt:lpstr>
      <vt:lpstr>tisapro-regular</vt:lpstr>
      <vt:lpstr>Wingdings</vt:lpstr>
      <vt:lpstr>Office Theme</vt:lpstr>
      <vt:lpstr>PowerPoint Presentation</vt:lpstr>
      <vt:lpstr>Nursing Assessment: Genitourinary &amp; Gastrointestinal Systems</vt:lpstr>
      <vt:lpstr>Learning Objectives </vt:lpstr>
      <vt:lpstr>Focused Assessments</vt:lpstr>
      <vt:lpstr>Focused Assessment: Gastrointestinal</vt:lpstr>
      <vt:lpstr>GI Tract</vt:lpstr>
      <vt:lpstr>Abdominal Quadrants</vt:lpstr>
      <vt:lpstr>Gastrointestinal System: Inspection</vt:lpstr>
      <vt:lpstr>PowerPoint Presentation</vt:lpstr>
      <vt:lpstr>Inspection</vt:lpstr>
      <vt:lpstr>Gastrointestinal System: Auscultation</vt:lpstr>
      <vt:lpstr>Gastrointestinal System: Percussion</vt:lpstr>
      <vt:lpstr>Gastrointestinal System: Palpation</vt:lpstr>
      <vt:lpstr>Video: Examination of the Abdomen</vt:lpstr>
      <vt:lpstr>Genitourinary Assessment  </vt:lpstr>
      <vt:lpstr>Genitourinary Assessment: Interview Questions </vt:lpstr>
      <vt:lpstr>Genitourinary Assessment: Inspection</vt:lpstr>
      <vt:lpstr>Genitourinary Assessment: Inspection</vt:lpstr>
      <vt:lpstr>UTI Screening Guidelines: Non-catheterized LTC Residents</vt:lpstr>
      <vt:lpstr>UTI Screening Guidelines: Non-catheterized LTC Residents</vt:lpstr>
      <vt:lpstr>Genitourinary Assessment: Palpation</vt:lpstr>
      <vt:lpstr>Expected vs. Unexpected Findings</vt:lpstr>
      <vt:lpstr>PowerPoint Presentation</vt:lpstr>
      <vt:lpstr>References</vt:lpstr>
      <vt:lpstr>Thank You!</vt:lpstr>
    </vt:vector>
  </TitlesOfParts>
  <Company>William Osler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Zankhanaben Patel</dc:creator>
  <cp:lastModifiedBy>Zankhanaben Patel</cp:lastModifiedBy>
  <cp:revision>103</cp:revision>
  <dcterms:created xsi:type="dcterms:W3CDTF">2023-12-19T15:51:55Z</dcterms:created>
  <dcterms:modified xsi:type="dcterms:W3CDTF">2024-02-13T15:28:15Z</dcterms:modified>
</cp:coreProperties>
</file>