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3" r:id="rId6"/>
    <p:sldId id="269" r:id="rId7"/>
    <p:sldId id="270" r:id="rId8"/>
    <p:sldId id="262" r:id="rId9"/>
    <p:sldId id="263" r:id="rId10"/>
    <p:sldId id="264" r:id="rId11"/>
    <p:sldId id="279" r:id="rId12"/>
    <p:sldId id="274" r:id="rId13"/>
    <p:sldId id="275" r:id="rId14"/>
    <p:sldId id="276" r:id="rId15"/>
    <p:sldId id="265" r:id="rId16"/>
    <p:sldId id="280" r:id="rId17"/>
    <p:sldId id="281" r:id="rId18"/>
    <p:sldId id="282" r:id="rId19"/>
    <p:sldId id="268" r:id="rId20"/>
    <p:sldId id="266" r:id="rId21"/>
    <p:sldId id="277" r:id="rId22"/>
    <p:sldId id="278" r:id="rId23"/>
    <p:sldId id="283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767F-FDBA-FF2D-E1BE-8E06BC414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D167C-C8C7-3269-5FC8-299012F54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91106-65BC-6F13-6E82-7E325604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E07A4-6383-6A10-F46B-95D5AD24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31A5-0A02-FF06-E49F-545674F6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65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82D8-DCE5-D388-1E1C-CAC2C7A8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CCAE7-8924-1D53-9174-2BF94C164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38E81-242A-89DF-B690-8099EA2D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0C91F-0103-49BA-2191-F5F792FB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5E76-9962-4AD8-8AB6-1602C857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11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4930C-D760-1415-6C47-7F8C2A8C9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0E7BD-5D7E-89AE-9296-3A280C154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1221D-2CBA-6A32-9CEA-FFEF8A4A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9794-0896-6EE9-FDB7-6E7FD51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6B8BF-8D49-519E-1E35-A7D0CC5A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742071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13/02/2024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394523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20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191021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3343-D524-9ECD-710B-326B6E8C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92E8D-2D33-D6D7-5122-A45AE63D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0824-4916-793C-ACDC-222FBCFC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8665A-8BFA-C4FF-4733-036688CA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F9779-7C9D-074A-4A64-1CD55FCA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2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967F-ACE3-1592-3FCD-BDA6EBE3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90-867D-C14C-A977-52825319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D0EEF-749D-D2A5-92C4-3CA83074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C1C4-C6DA-015A-732C-1525D55A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CB980-1B0C-8BF1-7028-A207F79D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91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9B39-8267-8E27-33D4-D6F0BDE1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B312-E598-6C26-FF44-B83C4DF94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752C0-CCD4-3FAD-9784-C163EF5E2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4E329-A546-0751-BA91-74653644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B36D1-1096-AA9C-52DB-387B6A65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DC973-318D-C737-AC29-A57C110B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79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72C9-BCA8-335C-0DB8-3B118F87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29246-3FDD-8A6B-4888-B2824271D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35AA4-F6CD-C304-415A-E43A2641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100A4-8402-C1C7-2A2E-67E09FF99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CB881-D3DD-BAAC-401A-A38AB109C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CDBE1-4008-A6D6-8610-FC91829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2D4F2-0FFD-6D4F-CB50-D502309A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54B2F-C6FD-C533-270F-A376D837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9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9E82-C352-E68F-5A3E-2385BB2A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F3B94-D7C9-9681-0527-679F4C3A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3787B-137C-5F2F-478D-1F3D9A13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BD61D-8B0A-CD28-0B89-B2F54306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7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9EAB3-4DCF-9AED-38B6-640DA355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2DC83-4510-B1C9-8A81-2DF98F17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199A9-D22F-7E98-72BE-55F73287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11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7F0E-C878-23F0-8D6A-2BC70540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6873-A227-2D28-C3F6-6308E271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F49A-99EB-C8A6-2CA6-31AE8DEB1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438B7-388E-30D6-F890-1B2A706E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531F1-4A49-1B59-FCC9-60026028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294C-FA11-4CD7-DF10-A682ED70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0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32B9-DA0C-3F83-3169-ABFE9BCD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7BC6D-2A7B-5475-9691-B5680A413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F1CEE-082E-E1D7-A47E-0B99A4ACD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12611-F943-70F7-1D66-EE768C8C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1D625-C9EA-67C4-7EE8-3368D2F5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9DFA2-35D4-43EC-C4BB-2BF43A05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50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30D63-9AA8-1CEF-358A-AD9AC163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03A9D-6764-FEC1-2A87-B70A7FD9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F879-C68C-2D02-01C8-21229BD5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CE5B-2F88-4497-AF19-E4B6949DEDF8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F0D5B-A604-4A2F-B9A9-8AD133910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563BB-227A-84CF-B8D0-9AAA3C249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EB39-6A1F-4056-939D-6AD26C4D3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35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96cuS-lNs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ateza\Downloads\Vascular_Access_FINAL%20(2).pdf" TargetMode="External"/><Relationship Id="rId2" Type="http://schemas.openxmlformats.org/officeDocument/2006/relationships/hyperlink" Target="https://www.cno.org/globalassets/docs/prac/41001_documentation.pdf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29949" y="4387181"/>
            <a:ext cx="10372725" cy="1431925"/>
          </a:xfrm>
        </p:spPr>
        <p:txBody>
          <a:bodyPr/>
          <a:lstStyle/>
          <a:p>
            <a:pPr algn="ctr"/>
            <a:r>
              <a:rPr lang="en-CA" sz="2000" dirty="0"/>
              <a:t>Created by: </a:t>
            </a:r>
            <a:r>
              <a:rPr lang="en-CA" sz="2000" dirty="0" err="1"/>
              <a:t>Zankhana</a:t>
            </a:r>
            <a:r>
              <a:rPr lang="en-CA" sz="2000" dirty="0"/>
              <a:t> Patel, RN, MSN </a:t>
            </a:r>
          </a:p>
          <a:p>
            <a:pPr algn="ctr"/>
            <a:r>
              <a:rPr lang="en-CA" sz="2000" dirty="0"/>
              <a:t>William Osler-Nurse Practitioner Led Outreach Team (NLOT)</a:t>
            </a:r>
          </a:p>
          <a:p>
            <a:pPr algn="ctr"/>
            <a:r>
              <a:rPr lang="en-CA" sz="2000"/>
              <a:t>February 2, 2024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4713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824159"/>
            <a:ext cx="10515600" cy="751839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Ongoing Care and Maintenance</a:t>
            </a:r>
            <a:endParaRPr lang="en-CA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91" y="1701999"/>
            <a:ext cx="10515600" cy="4063686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CA" sz="2400" b="0" i="0" u="none" strike="noStrike" baseline="0" dirty="0">
                <a:solidFill>
                  <a:srgbClr val="000000"/>
                </a:solidFill>
              </a:rPr>
              <a:t>Nurses must assess for signs and symptoms of phlebitis minimally every 4 hours.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CA" sz="2400" b="0" i="0" u="none" strike="noStrike" baseline="0" dirty="0">
                <a:solidFill>
                  <a:srgbClr val="000000"/>
                </a:solidFill>
              </a:rPr>
              <a:t>Findings must be graded, documented, and reported to the prescriber/MRP.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CA" sz="2400" dirty="0">
                <a:solidFill>
                  <a:srgbClr val="000000"/>
                </a:solidFill>
              </a:rPr>
              <a:t>Continued need for all peripheral IV lines must be reviewed daily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CA" sz="2400" b="0" i="0" u="none" strike="noStrike" baseline="0" dirty="0">
                <a:solidFill>
                  <a:srgbClr val="000000"/>
                </a:solidFill>
              </a:rPr>
              <a:t>Administration sets and solutions must be labeled with date and time.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CA" sz="2400" b="0" i="0" u="none" strike="noStrike" baseline="0" dirty="0">
                <a:solidFill>
                  <a:srgbClr val="000000"/>
                </a:solidFill>
              </a:rPr>
              <a:t>All </a:t>
            </a:r>
            <a:r>
              <a:rPr lang="en-CA" sz="2400" b="0" i="0" u="none" strike="noStrike" baseline="0" dirty="0">
                <a:solidFill>
                  <a:srgbClr val="C00000"/>
                </a:solidFill>
              </a:rPr>
              <a:t>intravenous solution fluid bags </a:t>
            </a:r>
            <a:r>
              <a:rPr lang="en-CA" sz="2400" b="0" i="0" u="none" strike="noStrike" baseline="0" dirty="0">
                <a:solidFill>
                  <a:srgbClr val="000000"/>
                </a:solidFill>
              </a:rPr>
              <a:t>must be changed </a:t>
            </a:r>
            <a:r>
              <a:rPr lang="en-CA" sz="2400" b="0" i="0" u="none" strike="noStrike" baseline="0" dirty="0">
                <a:solidFill>
                  <a:srgbClr val="009999"/>
                </a:solidFill>
              </a:rPr>
              <a:t>every 24 hours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CA" sz="2400" b="0" i="0" u="none" strike="noStrike" baseline="0" dirty="0">
                <a:solidFill>
                  <a:srgbClr val="C00000"/>
                </a:solidFill>
              </a:rPr>
              <a:t>Intravenous site, line tubing, dressing, and needle free connectors </a:t>
            </a:r>
            <a:r>
              <a:rPr lang="en-CA" sz="2400" b="0" i="0" u="none" strike="noStrike" baseline="0" dirty="0">
                <a:solidFill>
                  <a:srgbClr val="009999"/>
                </a:solidFill>
              </a:rPr>
              <a:t>must be changed every 96 hours.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CA" sz="2400" b="0" i="0" u="none" strike="noStrike" baseline="0" dirty="0">
                <a:solidFill>
                  <a:srgbClr val="000000"/>
                </a:solidFill>
              </a:rPr>
              <a:t>Securely tape IV tubing using medical/paper tape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en-CA" sz="2400" b="0" i="0" u="none" strike="noStrike" baseline="0" dirty="0">
              <a:solidFill>
                <a:srgbClr val="009999"/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endParaRPr lang="en-CA" sz="2400" b="0" i="0" u="none" strike="noStrike" baseline="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CA" b="0" i="0" u="none" strike="noStrike" baseline="0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389AC-241F-BC45-1B42-F6D2792DA9A1}"/>
              </a:ext>
            </a:extLst>
          </p:cNvPr>
          <p:cNvSpPr txBox="1"/>
          <p:nvPr/>
        </p:nvSpPr>
        <p:spPr>
          <a:xfrm>
            <a:off x="4002373" y="5891686"/>
            <a:ext cx="840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(Registered Nurses’ Association of Ontario, 2021; William Osler Health System, 2022).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887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5959-06CA-CFC2-142E-2A12D37C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94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9999"/>
                </a:solidFill>
              </a:rPr>
              <a:t>IV Supplies &amp;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629B-62FF-8081-A035-8089EC4CA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28479"/>
            <a:ext cx="5181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CA" sz="2100" b="0" i="0" u="none" strike="noStrike" baseline="0" dirty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IV Solution </a:t>
            </a:r>
            <a:endParaRPr lang="en-CA" sz="2200" dirty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IV administration tubing or dial-a-flow tubing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IV catheter with blood control (prevents bleeding)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Closed IV catheter system with integrated extension and stabilization platform (i.e. </a:t>
            </a:r>
            <a:r>
              <a:rPr lang="en-CA" sz="2200" b="0" i="0" u="none" strike="noStrike" baseline="0" dirty="0" err="1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Nexiva</a:t>
            </a: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 err="1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Needlefree</a:t>
            </a: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connector extension tubing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2% Chlorhexidine and 70% Alcohol cleanser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Tourniquet (single use)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0.9% sodium chloride prefilled syringe </a:t>
            </a:r>
          </a:p>
          <a:p>
            <a:pPr>
              <a:buFont typeface="Courier New" panose="02070309020205020404" pitchFamily="49" charset="0"/>
              <a:buChar char="o"/>
            </a:pPr>
            <a:endParaRPr lang="en-CA" sz="2100" b="0" i="0" u="none" strike="noStrike" baseline="0" dirty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sz="2100" b="0" i="0" u="none" strike="noStrike" baseline="0" dirty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69638-C8B6-A17D-F855-0EF283CAA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057"/>
            <a:ext cx="5181600" cy="435133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rgbClr val="000000"/>
                </a:solidFill>
              </a:rPr>
              <a:t>S</a:t>
            </a:r>
            <a:r>
              <a:rPr lang="en-CA" sz="2200" b="0" i="0" u="none" strike="noStrike" baseline="0" dirty="0">
                <a:solidFill>
                  <a:srgbClr val="000000"/>
                </a:solidFill>
              </a:rPr>
              <a:t>ecurement device (for IV catheter with </a:t>
            </a:r>
            <a:r>
              <a:rPr lang="en-CA" sz="2200" b="0" i="0" u="none" strike="noStrike" baseline="0" dirty="0" err="1">
                <a:solidFill>
                  <a:srgbClr val="000000"/>
                </a:solidFill>
              </a:rPr>
              <a:t>Autoguard</a:t>
            </a:r>
            <a:r>
              <a:rPr lang="en-CA" sz="2200" b="0" i="0" u="none" strike="noStrike" baseline="0" dirty="0">
                <a:solidFill>
                  <a:srgbClr val="000000"/>
                </a:solidFill>
              </a:rPr>
              <a:t>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</a:rPr>
              <a:t>Gloves non-sterile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</a:rPr>
              <a:t>Additional PPE if required (mask, eye protection, gown)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</a:rPr>
              <a:t>Arm board if required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Sharps container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Labels for dating site, tubing and IV bag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IV pump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</a:rPr>
              <a:t>Transparent dressing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</a:rPr>
              <a:t>Tape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u="none" strike="noStrike" baseline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5cm x 5cm (2"x 2") gauze or clean cotton swab – optional </a:t>
            </a:r>
          </a:p>
          <a:p>
            <a:pPr>
              <a:buFont typeface="Courier New" panose="02070309020205020404" pitchFamily="49" charset="0"/>
              <a:buChar char="o"/>
            </a:pPr>
            <a:endParaRPr lang="en-CA" sz="2200" b="0" i="0" u="none" strike="noStrike" baseline="0" dirty="0">
              <a:solidFill>
                <a:srgbClr val="000000"/>
              </a:solidFill>
            </a:endParaRPr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67922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A57D-0497-3E92-E9D9-66DF1B0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03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IV bags</a:t>
            </a:r>
          </a:p>
        </p:txBody>
      </p:sp>
      <p:pic>
        <p:nvPicPr>
          <p:cNvPr id="2050" name="Picture 2" descr="Hospira Lactated Ringers Solution IV Bag 1000mL $196.00/Case of 12 ...">
            <a:extLst>
              <a:ext uri="{FF2B5EF4-FFF2-40B4-BE49-F238E27FC236}">
                <a16:creationId xmlns:a16="http://schemas.microsoft.com/office/drawing/2014/main" id="{0E6AF136-E6EF-6631-5EC8-AF6BF7EB55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6" y="1489456"/>
            <a:ext cx="3398932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Get Antibiotics For Your Survival Kit – Humans For Survival">
            <a:extLst>
              <a:ext uri="{FF2B5EF4-FFF2-40B4-BE49-F238E27FC236}">
                <a16:creationId xmlns:a16="http://schemas.microsoft.com/office/drawing/2014/main" id="{6D614738-24B2-4993-FFFC-660B4DDB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53" y="1594337"/>
            <a:ext cx="3071422" cy="40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acti-Vancomycin 50mL IV piggyback bag (for clinical training only ...">
            <a:extLst>
              <a:ext uri="{FF2B5EF4-FFF2-40B4-BE49-F238E27FC236}">
                <a16:creationId xmlns:a16="http://schemas.microsoft.com/office/drawing/2014/main" id="{B7CDEEA2-F5F3-623F-23CD-6AD8B80A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03" y="1489456"/>
            <a:ext cx="3680397" cy="44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7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78D4-BAB1-025F-CED2-854C25AD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Primary Line Tubing</a:t>
            </a:r>
          </a:p>
        </p:txBody>
      </p:sp>
      <p:pic>
        <p:nvPicPr>
          <p:cNvPr id="4" name="Picture 2" descr="Primary IV Set stock image. Image of fluid, procedure - 36555825">
            <a:extLst>
              <a:ext uri="{FF2B5EF4-FFF2-40B4-BE49-F238E27FC236}">
                <a16:creationId xmlns:a16="http://schemas.microsoft.com/office/drawing/2014/main" id="{9DE7F3C3-7970-F782-B5C7-E8A8C8B4B5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1" y="2342756"/>
            <a:ext cx="5051514" cy="36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rgan Lens Delivery Set - Box of 6 Sets | MidMeds">
            <a:extLst>
              <a:ext uri="{FF2B5EF4-FFF2-40B4-BE49-F238E27FC236}">
                <a16:creationId xmlns:a16="http://schemas.microsoft.com/office/drawing/2014/main" id="{F006F756-C7D8-108D-D790-97AF7271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96" y="1833906"/>
            <a:ext cx="4688687" cy="46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6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71C0-F3AD-89E9-25E3-5BBA5A1F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552450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Primary Line Tubing</a:t>
            </a:r>
            <a:endParaRPr lang="en-CA" dirty="0"/>
          </a:p>
        </p:txBody>
      </p:sp>
      <p:pic>
        <p:nvPicPr>
          <p:cNvPr id="1028" name="Picture 4" descr="IV Administration Primary Sets - Health Line Medical Products">
            <a:extLst>
              <a:ext uri="{FF2B5EF4-FFF2-40B4-BE49-F238E27FC236}">
                <a16:creationId xmlns:a16="http://schemas.microsoft.com/office/drawing/2014/main" id="{2273B877-C20E-7DD9-390E-AAF6BD2937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7" y="1758202"/>
            <a:ext cx="5609474" cy="42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mp infusion set | BQ Plus Medical">
            <a:extLst>
              <a:ext uri="{FF2B5EF4-FFF2-40B4-BE49-F238E27FC236}">
                <a16:creationId xmlns:a16="http://schemas.microsoft.com/office/drawing/2014/main" id="{B780EC68-C905-7778-8204-96B47D96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71" y="1561066"/>
            <a:ext cx="4404242" cy="44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7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646639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Secondary Line Tubing</a:t>
            </a:r>
            <a:endParaRPr lang="en-CA" dirty="0"/>
          </a:p>
        </p:txBody>
      </p:sp>
      <p:pic>
        <p:nvPicPr>
          <p:cNvPr id="3076" name="Picture 4" descr="IV Administration Secondary Sets - Health Line Medical Products">
            <a:extLst>
              <a:ext uri="{FF2B5EF4-FFF2-40B4-BE49-F238E27FC236}">
                <a16:creationId xmlns:a16="http://schemas.microsoft.com/office/drawing/2014/main" id="{88C13E07-AF05-18C2-3BCE-04A2BE3C71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768"/>
            <a:ext cx="4829158" cy="36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V Administration Secondary Sets">
            <a:extLst>
              <a:ext uri="{FF2B5EF4-FFF2-40B4-BE49-F238E27FC236}">
                <a16:creationId xmlns:a16="http://schemas.microsoft.com/office/drawing/2014/main" id="{0ABA0590-5D96-75CD-F983-EFBE4EB4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79" y="1873768"/>
            <a:ext cx="4036258" cy="40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iming IV Tubing and Changing IV Fluids and Tubing - Phlebotomy Career ...">
            <a:extLst>
              <a:ext uri="{FF2B5EF4-FFF2-40B4-BE49-F238E27FC236}">
                <a16:creationId xmlns:a16="http://schemas.microsoft.com/office/drawing/2014/main" id="{D2329AE4-91FE-D887-B348-25E3A3B4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137" y="1649433"/>
            <a:ext cx="2925142" cy="40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1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DDFA-881A-E5A7-2D89-D6B189A6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51" y="552450"/>
            <a:ext cx="10515600" cy="751839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9999"/>
                </a:solidFill>
              </a:rPr>
              <a:t>Needleless connectors</a:t>
            </a:r>
          </a:p>
        </p:txBody>
      </p:sp>
      <p:pic>
        <p:nvPicPr>
          <p:cNvPr id="1026" name="Picture 2" descr="SmartSite® Needle-Free Valve, Female Luer Lock, Male Luer Lock with ...">
            <a:extLst>
              <a:ext uri="{FF2B5EF4-FFF2-40B4-BE49-F238E27FC236}">
                <a16:creationId xmlns:a16="http://schemas.microsoft.com/office/drawing/2014/main" id="{AEDF7EE2-6AE4-4A90-F0E3-7CFAFA1B58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8" y="1431672"/>
            <a:ext cx="3111246" cy="31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uer lock">
            <a:extLst>
              <a:ext uri="{FF2B5EF4-FFF2-40B4-BE49-F238E27FC236}">
                <a16:creationId xmlns:a16="http://schemas.microsoft.com/office/drawing/2014/main" id="{42B51595-498A-AF71-07BE-4260C5EF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4" y="157568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uer lock">
            <a:extLst>
              <a:ext uri="{FF2B5EF4-FFF2-40B4-BE49-F238E27FC236}">
                <a16:creationId xmlns:a16="http://schemas.microsoft.com/office/drawing/2014/main" id="{289D0C4A-9005-10D4-6DE9-0ACE0647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59" y="1755330"/>
            <a:ext cx="2207388" cy="22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2A396-9596-14F5-91E4-3E560F90FF2B}"/>
              </a:ext>
            </a:extLst>
          </p:cNvPr>
          <p:cNvSpPr txBox="1"/>
          <p:nvPr/>
        </p:nvSpPr>
        <p:spPr>
          <a:xfrm>
            <a:off x="9860033" y="3998976"/>
            <a:ext cx="22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rgbClr val="C00000"/>
                </a:solidFill>
              </a:rPr>
              <a:t>Luer</a:t>
            </a:r>
            <a:r>
              <a:rPr lang="en-CA" sz="2000" dirty="0">
                <a:solidFill>
                  <a:srgbClr val="C00000"/>
                </a:solidFill>
              </a:rPr>
              <a:t>-lock syringes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AA11E-69DF-B65A-DF70-35296EF71612}"/>
              </a:ext>
            </a:extLst>
          </p:cNvPr>
          <p:cNvSpPr txBox="1"/>
          <p:nvPr/>
        </p:nvSpPr>
        <p:spPr>
          <a:xfrm>
            <a:off x="781222" y="5141250"/>
            <a:ext cx="3535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rgbClr val="C00000"/>
                </a:solidFill>
              </a:rPr>
              <a:t>Luer</a:t>
            </a:r>
            <a:r>
              <a:rPr lang="en-CA" sz="2000" dirty="0">
                <a:solidFill>
                  <a:srgbClr val="C00000"/>
                </a:solidFill>
              </a:rPr>
              <a:t>-lock/Needless Connectors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FFE9F5-DD22-E3C4-945B-AFCEB3AC909C}"/>
              </a:ext>
            </a:extLst>
          </p:cNvPr>
          <p:cNvCxnSpPr/>
          <p:nvPr/>
        </p:nvCxnSpPr>
        <p:spPr>
          <a:xfrm flipH="1" flipV="1">
            <a:off x="1638681" y="4589337"/>
            <a:ext cx="304800" cy="47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5377A8-5C2D-00F9-7F05-767DC6E59ED1}"/>
              </a:ext>
            </a:extLst>
          </p:cNvPr>
          <p:cNvCxnSpPr>
            <a:cxnSpLocks/>
          </p:cNvCxnSpPr>
          <p:nvPr/>
        </p:nvCxnSpPr>
        <p:spPr>
          <a:xfrm flipV="1">
            <a:off x="3499104" y="4603043"/>
            <a:ext cx="547993" cy="538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luer lock">
            <a:extLst>
              <a:ext uri="{FF2B5EF4-FFF2-40B4-BE49-F238E27FC236}">
                <a16:creationId xmlns:a16="http://schemas.microsoft.com/office/drawing/2014/main" id="{1B8DA343-4255-C816-81CC-EA0F514E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39" y="1998057"/>
            <a:ext cx="2207388" cy="22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E9936F-BAB0-59F8-9CD2-BD08C6CE2C63}"/>
              </a:ext>
            </a:extLst>
          </p:cNvPr>
          <p:cNvSpPr txBox="1"/>
          <p:nvPr/>
        </p:nvSpPr>
        <p:spPr>
          <a:xfrm>
            <a:off x="7033484" y="4285388"/>
            <a:ext cx="224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C00000"/>
                </a:solidFill>
              </a:rPr>
              <a:t>3-Way Stopcock with </a:t>
            </a:r>
            <a:r>
              <a:rPr lang="en-CA" sz="2000" dirty="0" err="1">
                <a:solidFill>
                  <a:srgbClr val="C00000"/>
                </a:solidFill>
              </a:rPr>
              <a:t>Luer</a:t>
            </a:r>
            <a:r>
              <a:rPr lang="en-CA" sz="2000" dirty="0">
                <a:solidFill>
                  <a:srgbClr val="C00000"/>
                </a:solidFill>
              </a:rPr>
              <a:t>-lock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02627-2B56-BEB7-5420-D8AF73A2FB21}"/>
              </a:ext>
            </a:extLst>
          </p:cNvPr>
          <p:cNvSpPr txBox="1"/>
          <p:nvPr/>
        </p:nvSpPr>
        <p:spPr>
          <a:xfrm>
            <a:off x="10012433" y="4151376"/>
            <a:ext cx="22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rgbClr val="C00000"/>
                </a:solidFill>
              </a:rPr>
              <a:t>Luer</a:t>
            </a:r>
            <a:r>
              <a:rPr lang="en-CA" sz="2000" dirty="0">
                <a:solidFill>
                  <a:srgbClr val="C00000"/>
                </a:solidFill>
              </a:rPr>
              <a:t>-lock syringes</a:t>
            </a:r>
          </a:p>
        </p:txBody>
      </p:sp>
    </p:spTree>
    <p:extLst>
      <p:ext uri="{BB962C8B-B14F-4D97-AF65-F5344CB8AC3E}">
        <p14:creationId xmlns:p14="http://schemas.microsoft.com/office/powerpoint/2010/main" val="147523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0E38-1A25-56FA-D9AF-A44E4F18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553053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IV Insertion Procedural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0EE0-D310-0886-EEE8-10A62FBAA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1631661"/>
            <a:ext cx="10515600" cy="40636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sz="2400" dirty="0"/>
              <a:t>Perform hand hygiene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b="0" i="0" u="none" strike="noStrike" baseline="0" dirty="0">
                <a:solidFill>
                  <a:srgbClr val="000000"/>
                </a:solidFill>
                <a:latin typeface="Calibri (Body)"/>
              </a:rPr>
              <a:t>Gather supplies. 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b="0" i="0" u="none" strike="noStrike" baseline="0" dirty="0">
                <a:solidFill>
                  <a:srgbClr val="000000"/>
                </a:solidFill>
                <a:latin typeface="Calibri (Body)"/>
              </a:rPr>
              <a:t>Explain procedure to </a:t>
            </a:r>
            <a:r>
              <a:rPr lang="en-CA" sz="2400" dirty="0">
                <a:solidFill>
                  <a:srgbClr val="000000"/>
                </a:solidFill>
                <a:latin typeface="Calibri (Body)"/>
              </a:rPr>
              <a:t>resident/family</a:t>
            </a:r>
            <a:r>
              <a:rPr lang="en-CA" sz="2400" b="0" i="0" u="none" strike="noStrike" baseline="0" dirty="0">
                <a:solidFill>
                  <a:srgbClr val="000000"/>
                </a:solidFill>
                <a:latin typeface="Calibri (Body)"/>
              </a:rPr>
              <a:t>. 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b="0" i="0" u="none" strike="noStrike" baseline="0" dirty="0">
                <a:solidFill>
                  <a:srgbClr val="000000"/>
                </a:solidFill>
                <a:latin typeface="Calibri (Body)"/>
              </a:rPr>
              <a:t>Don gloves and additional PPE if required. 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dirty="0">
                <a:solidFill>
                  <a:srgbClr val="000000"/>
                </a:solidFill>
                <a:latin typeface="Calibri (Body)"/>
              </a:rPr>
              <a:t>Locate peripheral vein to be used for IV insertion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b="0" i="0" u="none" strike="noStrike" baseline="0" dirty="0"/>
              <a:t>Cleanse the site with </a:t>
            </a:r>
            <a:r>
              <a:rPr lang="en-CA" sz="2400" i="0" dirty="0">
                <a:effectLst/>
              </a:rPr>
              <a:t>Alcohol Prep Swab 70% or</a:t>
            </a:r>
            <a:r>
              <a:rPr lang="en-CA" sz="2400" dirty="0"/>
              <a:t> </a:t>
            </a:r>
            <a:r>
              <a:rPr lang="en-CA" sz="2400" b="0" i="0" u="none" strike="noStrike" baseline="0" dirty="0"/>
              <a:t>Chlorhexidine swab stick for at least 30 seconds using a circular motion in concentric circle beginning at the target point and working out </a:t>
            </a:r>
          </a:p>
          <a:p>
            <a:pPr marL="514350" indent="-514350">
              <a:buFont typeface="+mj-lt"/>
              <a:buAutoNum type="arabicParenR"/>
            </a:pPr>
            <a:endParaRPr lang="en-CA" sz="2400" b="0" i="0" u="none" strike="noStrike" baseline="0" dirty="0">
              <a:solidFill>
                <a:srgbClr val="000000"/>
              </a:solidFill>
              <a:latin typeface="Calibri (Body)"/>
            </a:endParaRPr>
          </a:p>
          <a:p>
            <a:pPr marL="514350" indent="-514350">
              <a:buFont typeface="+mj-lt"/>
              <a:buAutoNum type="arabicParenR"/>
            </a:pPr>
            <a:endParaRPr lang="en-CA" sz="2400" b="0" i="0" u="none" strike="noStrike" baseline="0" dirty="0">
              <a:solidFill>
                <a:srgbClr val="000000"/>
              </a:solidFill>
              <a:latin typeface="Calibri (Body)"/>
            </a:endParaRPr>
          </a:p>
          <a:p>
            <a:pPr marL="514350" indent="-514350">
              <a:buFont typeface="+mj-lt"/>
              <a:buAutoNum type="arabicParenR"/>
            </a:pPr>
            <a:endParaRPr lang="en-CA" sz="24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2228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3D2E-F050-91D3-C666-BE094AC1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19" y="553053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IV Insertion Procedural Steps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79074-0853-0A73-7E51-C12D3C66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467" y="1595085"/>
            <a:ext cx="10515600" cy="4063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7) Insert IV catheter using blood control system at the targeted vein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8) </a:t>
            </a:r>
            <a:r>
              <a:rPr lang="en-CA" sz="2400" dirty="0">
                <a:solidFill>
                  <a:srgbClr val="C00000"/>
                </a:solidFill>
              </a:rPr>
              <a:t>Verify placement </a:t>
            </a:r>
            <a:r>
              <a:rPr lang="en-CA" sz="2400" dirty="0">
                <a:solidFill>
                  <a:srgbClr val="000000"/>
                </a:solidFill>
              </a:rPr>
              <a:t>of catheter by </a:t>
            </a:r>
            <a:r>
              <a:rPr lang="en-CA" sz="2400" dirty="0">
                <a:solidFill>
                  <a:srgbClr val="C00000"/>
                </a:solidFill>
              </a:rPr>
              <a:t>checking for blood return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CA" sz="2400" b="0" i="0" u="none" strike="noStrike" baseline="0" dirty="0">
                <a:solidFill>
                  <a:srgbClr val="000000"/>
                </a:solidFill>
              </a:rPr>
              <a:t>9) Once blood return noted, connect 10 mL NS prefilled syringe and flush the line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10) </a:t>
            </a:r>
            <a:r>
              <a:rPr lang="en-CA" sz="2400" dirty="0">
                <a:solidFill>
                  <a:srgbClr val="C00000"/>
                </a:solidFill>
              </a:rPr>
              <a:t>Assess for swelling at insertion during flushing</a:t>
            </a:r>
          </a:p>
          <a:p>
            <a:pPr marL="0" indent="0">
              <a:buNone/>
            </a:pPr>
            <a:r>
              <a:rPr lang="en-CA" sz="2400" b="0" i="0" u="none" strike="noStrike" baseline="0" dirty="0">
                <a:solidFill>
                  <a:srgbClr val="000000"/>
                </a:solidFill>
              </a:rPr>
              <a:t>11) If </a:t>
            </a:r>
            <a:r>
              <a:rPr lang="en-CA" sz="2400" b="0" i="0" u="none" strike="noStrike" baseline="0" dirty="0">
                <a:solidFill>
                  <a:srgbClr val="C00000"/>
                </a:solidFill>
              </a:rPr>
              <a:t>no swelling noted, IV line is placed in the vein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12) </a:t>
            </a:r>
            <a:r>
              <a:rPr lang="en-CA" sz="2400" b="0" i="0" u="none" strike="noStrike" baseline="0" dirty="0">
                <a:solidFill>
                  <a:srgbClr val="000000"/>
                </a:solidFill>
              </a:rPr>
              <a:t>Apply transparent sterile dressing then securement device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13) Label dressing with date, time &amp; pneumonic.</a:t>
            </a:r>
            <a:endParaRPr lang="en-CA" sz="2400" b="0" i="0" u="none" strike="noStrike" baseline="0" dirty="0">
              <a:solidFill>
                <a:srgbClr val="000000"/>
              </a:solidFill>
            </a:endParaRPr>
          </a:p>
          <a:p>
            <a:endParaRPr lang="en-C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5147D-1588-7C79-2552-616F510E0A78}"/>
              </a:ext>
            </a:extLst>
          </p:cNvPr>
          <p:cNvSpPr txBox="1"/>
          <p:nvPr/>
        </p:nvSpPr>
        <p:spPr>
          <a:xfrm>
            <a:off x="930933" y="4939749"/>
            <a:ext cx="6571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How to Start an IV | IV Catheter Insertion &amp; Flush Technique in Hand | Nursing Skill - YouTube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97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856627"/>
            <a:ext cx="10515600" cy="751839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Flushing IV Lines</a:t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466"/>
            <a:ext cx="10515600" cy="406368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total volume displayed on the </a:t>
            </a:r>
            <a:r>
              <a:rPr lang="en-CA" dirty="0" err="1"/>
              <a:t>minibag</a:t>
            </a:r>
            <a:r>
              <a:rPr lang="en-CA" dirty="0"/>
              <a:t>/IV syringe medication will be infused</a:t>
            </a:r>
          </a:p>
          <a:p>
            <a:r>
              <a:rPr lang="en-CA" dirty="0"/>
              <a:t>Medications prepared on unit in mini-bags should be added to the total volume to be infused (i.e. 50 mL NS with 10 mL of antibiotic solution = 60 mL TBI)</a:t>
            </a:r>
          </a:p>
          <a:p>
            <a:r>
              <a:rPr lang="en-CA" dirty="0"/>
              <a:t>Flush </a:t>
            </a:r>
            <a:r>
              <a:rPr lang="en-CA" dirty="0">
                <a:solidFill>
                  <a:srgbClr val="C00000"/>
                </a:solidFill>
              </a:rPr>
              <a:t>with prefilled 0.9% NS syringe after medication administration </a:t>
            </a:r>
            <a:r>
              <a:rPr lang="en-CA" dirty="0"/>
              <a:t>via a secondary line or needless connector.</a:t>
            </a:r>
          </a:p>
          <a:p>
            <a:r>
              <a:rPr lang="en-CA" dirty="0">
                <a:solidFill>
                  <a:srgbClr val="C00000"/>
                </a:solidFill>
              </a:rPr>
              <a:t>Needleless connectors should be flushed Q8H when dormant or when accessed</a:t>
            </a:r>
            <a:r>
              <a:rPr lang="en-CA" dirty="0"/>
              <a:t> (</a:t>
            </a:r>
            <a:r>
              <a:rPr lang="en-CA" dirty="0" err="1"/>
              <a:t>i.e</a:t>
            </a:r>
            <a:r>
              <a:rPr lang="en-CA" dirty="0"/>
              <a:t> pre &amp; post medication, post blood product infusion, and post blood sampling).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8FCE2-37D8-B7E1-9C15-415E3C966102}"/>
              </a:ext>
            </a:extLst>
          </p:cNvPr>
          <p:cNvSpPr txBox="1"/>
          <p:nvPr/>
        </p:nvSpPr>
        <p:spPr>
          <a:xfrm>
            <a:off x="4002373" y="5891686"/>
            <a:ext cx="840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(Registered Nurses’ Association of Ontario, 2021; William Osler Health System, 2022).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393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CA" sz="4400" dirty="0"/>
              <a:t>Peripheral IV therapy Management</a:t>
            </a:r>
          </a:p>
        </p:txBody>
      </p:sp>
    </p:spTree>
    <p:extLst>
      <p:ext uri="{BB962C8B-B14F-4D97-AF65-F5344CB8AC3E}">
        <p14:creationId xmlns:p14="http://schemas.microsoft.com/office/powerpoint/2010/main" val="211698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486981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Add-on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91" y="1238820"/>
            <a:ext cx="10515600" cy="4063686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endParaRPr lang="en-CA" b="0" i="0" u="none" strike="noStrike" baseline="0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b="0" i="0" u="none" strike="noStrike" baseline="0" dirty="0">
                <a:solidFill>
                  <a:srgbClr val="000000"/>
                </a:solidFill>
              </a:rPr>
              <a:t>All add-on devices must be </a:t>
            </a:r>
            <a:r>
              <a:rPr lang="en-CA" b="0" i="0" u="none" strike="noStrike" baseline="0" dirty="0">
                <a:solidFill>
                  <a:srgbClr val="C00000"/>
                </a:solidFill>
              </a:rPr>
              <a:t>cleansed with 2% chlorhexidine/ 70% alcohol for 30 seconds</a:t>
            </a:r>
            <a:r>
              <a:rPr lang="en-CA" b="0" i="0" u="none" strike="noStrike" baseline="0" dirty="0">
                <a:solidFill>
                  <a:srgbClr val="000000"/>
                </a:solidFill>
              </a:rPr>
              <a:t> and allowed to dry completely before accessing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b="0" i="0" u="none" strike="noStrike" baseline="0" dirty="0">
                <a:solidFill>
                  <a:srgbClr val="000000"/>
                </a:solidFill>
              </a:rPr>
              <a:t> All devices shall be of </a:t>
            </a:r>
            <a:r>
              <a:rPr lang="en-CA" b="0" i="0" u="none" strike="noStrike" baseline="0" dirty="0" err="1">
                <a:solidFill>
                  <a:srgbClr val="C00000"/>
                </a:solidFill>
              </a:rPr>
              <a:t>luer</a:t>
            </a:r>
            <a:r>
              <a:rPr lang="en-CA" b="0" i="0" u="none" strike="noStrike" baseline="0" dirty="0">
                <a:solidFill>
                  <a:srgbClr val="C00000"/>
                </a:solidFill>
              </a:rPr>
              <a:t>-lock design </a:t>
            </a:r>
            <a:r>
              <a:rPr lang="en-CA" b="0" i="0" u="none" strike="noStrike" baseline="0" dirty="0">
                <a:solidFill>
                  <a:srgbClr val="000000"/>
                </a:solidFill>
              </a:rPr>
              <a:t>to ensure a secure junction.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b="0" i="0" u="none" strike="noStrike" baseline="0" dirty="0">
                <a:solidFill>
                  <a:srgbClr val="000000"/>
                </a:solidFill>
              </a:rPr>
              <a:t> Connectors, stopcocks, extension sets, filters, needle free connectors, etc. must be located as close to the catheter site as possible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b="0" i="0" u="none" strike="noStrike" baseline="0" dirty="0">
                <a:solidFill>
                  <a:srgbClr val="000000"/>
                </a:solidFill>
              </a:rPr>
              <a:t> All </a:t>
            </a:r>
            <a:r>
              <a:rPr lang="en-CA" b="0" i="0" u="none" strike="noStrike" baseline="0" dirty="0">
                <a:solidFill>
                  <a:srgbClr val="C00000"/>
                </a:solidFill>
              </a:rPr>
              <a:t>air shall be purged from syringes, administration sets, needle free connectors, and all "add on devices</a:t>
            </a:r>
            <a:r>
              <a:rPr lang="en-CA" b="0" i="0" u="none" strike="noStrike" baseline="0" dirty="0">
                <a:solidFill>
                  <a:srgbClr val="000000"/>
                </a:solidFill>
              </a:rPr>
              <a:t>" before connection to the catheter </a:t>
            </a:r>
          </a:p>
          <a:p>
            <a:pPr marL="0" indent="0">
              <a:buNone/>
            </a:pPr>
            <a:endParaRPr lang="en-CA" b="0" i="0" u="none" strike="noStrike" baseline="0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b="0" i="0" u="none" strike="noStrike" baseline="0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b="0" i="0" u="none" strike="noStrike" baseline="0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b="0" i="0" u="none" strike="noStrike" baseline="0" dirty="0">
              <a:solidFill>
                <a:srgbClr val="000000"/>
              </a:solidFill>
            </a:endParaRP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4CB41-F5A2-58F6-9DE6-B94A1ECA7BDC}"/>
              </a:ext>
            </a:extLst>
          </p:cNvPr>
          <p:cNvSpPr txBox="1"/>
          <p:nvPr/>
        </p:nvSpPr>
        <p:spPr>
          <a:xfrm>
            <a:off x="4002373" y="5891686"/>
            <a:ext cx="840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(Registered Nurses’ Association of Ontario, 2021; William Osler Health System, 2022).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583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02E6-08D6-CA72-E4A3-0B634575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16" y="443892"/>
            <a:ext cx="10515600" cy="751839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/>
              <a:t>IV Site Dressings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98743-0811-B482-D4DB-8997885C5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7157"/>
            <a:ext cx="10515600" cy="4063686"/>
          </a:xfrm>
        </p:spPr>
        <p:txBody>
          <a:bodyPr>
            <a:normAutofit/>
          </a:bodyPr>
          <a:lstStyle/>
          <a:p>
            <a:pPr algn="l"/>
            <a:endParaRPr lang="en-CA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A </a:t>
            </a:r>
            <a:r>
              <a:rPr lang="en-CA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</a:rPr>
              <a:t>ll</a:t>
            </a:r>
            <a:r>
              <a:rPr lang="en-CA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sites will be covered with a </a:t>
            </a:r>
            <a:r>
              <a:rPr lang="en-CA" b="0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</a:rPr>
              <a:t>transparent sterile occlusive dressing </a:t>
            </a:r>
            <a:r>
              <a:rPr lang="en-CA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to allow visualization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All PIV line dressings must be </a:t>
            </a:r>
            <a:r>
              <a:rPr lang="en-CA" b="0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</a:rPr>
              <a:t>labeled with the date, time and user name (mnemonic).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Must be </a:t>
            </a:r>
            <a:r>
              <a:rPr lang="en-CA" b="0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</a:rPr>
              <a:t>changed every 96 hours and PRN </a:t>
            </a:r>
            <a:r>
              <a:rPr lang="en-CA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as required.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CA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C6B4B-27C0-3433-8775-BB8B2B5E6622}"/>
              </a:ext>
            </a:extLst>
          </p:cNvPr>
          <p:cNvSpPr txBox="1"/>
          <p:nvPr/>
        </p:nvSpPr>
        <p:spPr>
          <a:xfrm>
            <a:off x="4002373" y="5891686"/>
            <a:ext cx="840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(Registered Nurses’ Association of Ontario, 2021; William Osler Health System, 2022).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686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F90D-38EF-AD5C-3DFF-BE77866D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682017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CD3F9-3569-C804-C784-3CF689AB7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1717386"/>
            <a:ext cx="10515600" cy="406368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09999"/>
                </a:solidFill>
                <a:cs typeface="Arial" panose="020B0604020202020204" pitchFamily="34" charset="0"/>
              </a:rPr>
              <a:t>Complete documentation </a:t>
            </a:r>
            <a:r>
              <a:rPr lang="en-CA" sz="2000" dirty="0">
                <a:solidFill>
                  <a:srgbClr val="000000"/>
                </a:solidFill>
                <a:cs typeface="Arial" panose="020B0604020202020204" pitchFamily="34" charset="0"/>
              </a:rPr>
              <a:t>of the procedure and routine monitoring in health record </a:t>
            </a:r>
            <a:r>
              <a:rPr lang="en-CA" sz="2000" dirty="0">
                <a:solidFill>
                  <a:srgbClr val="009999"/>
                </a:solidFill>
                <a:cs typeface="Arial" panose="020B0604020202020204" pitchFamily="34" charset="0"/>
              </a:rPr>
              <a:t>every shift &amp; PRN </a:t>
            </a:r>
            <a:r>
              <a:rPr lang="en-CA" sz="2000" dirty="0">
                <a:cs typeface="Arial" panose="020B0604020202020204" pitchFamily="34" charset="0"/>
              </a:rPr>
              <a:t>as per facility’s policy: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Type, length, gauge, time, location of insertion site, attempts, date of insertion, and patency of 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cs typeface="Arial" panose="020B0604020202020204" pitchFamily="34" charset="0"/>
              </a:rPr>
              <a:t>Assessment of IV site: </a:t>
            </a: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patency, signs of phlebitis </a:t>
            </a:r>
            <a:r>
              <a:rPr lang="en-CA" sz="2000" dirty="0">
                <a:cs typeface="Arial" panose="020B0604020202020204" pitchFamily="34" charset="0"/>
              </a:rPr>
              <a:t>(redness, swelling, pain, discharge from IV insertion site), </a:t>
            </a: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circulatory assessment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Resident’s response </a:t>
            </a:r>
            <a:r>
              <a:rPr lang="en-CA" sz="2000" dirty="0">
                <a:cs typeface="Arial" panose="020B0604020202020204" pitchFamily="34" charset="0"/>
              </a:rPr>
              <a:t>to any treatments given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cs typeface="Arial" panose="020B0604020202020204" pitchFamily="34" charset="0"/>
              </a:rPr>
              <a:t>Document &amp; </a:t>
            </a: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report to prescribing clinician if unable to insert </a:t>
            </a:r>
            <a:r>
              <a:rPr lang="en-CA" sz="2000" dirty="0">
                <a:cs typeface="Arial" panose="020B0604020202020204" pitchFamily="34" charset="0"/>
              </a:rPr>
              <a:t>catheter.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cs typeface="Arial" panose="020B0604020202020204" pitchFamily="34" charset="0"/>
              </a:rPr>
              <a:t>Document </a:t>
            </a: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removal of PIV</a:t>
            </a:r>
            <a:r>
              <a:rPr lang="en-CA" sz="2000" dirty="0">
                <a:cs typeface="Arial" panose="020B0604020202020204" pitchFamily="34" charset="0"/>
              </a:rPr>
              <a:t> as per prescriber’s order.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PIV flushes and changed to saline lock </a:t>
            </a:r>
            <a:r>
              <a:rPr lang="en-CA" sz="2000" dirty="0">
                <a:cs typeface="Arial" panose="020B0604020202020204" pitchFamily="34" charset="0"/>
              </a:rPr>
              <a:t>documented in resident’s record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C00000"/>
                </a:solidFill>
                <a:cs typeface="Arial" panose="020B0604020202020204" pitchFamily="34" charset="0"/>
              </a:rPr>
              <a:t>Types and amounts of IV solution and/or medication </a:t>
            </a:r>
            <a:r>
              <a:rPr lang="en-CA" sz="2000" dirty="0">
                <a:cs typeface="Arial" panose="020B0604020202020204" pitchFamily="34" charset="0"/>
              </a:rPr>
              <a:t>given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000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D2BB5-8272-DB67-5571-F42846DCAD2A}"/>
              </a:ext>
            </a:extLst>
          </p:cNvPr>
          <p:cNvSpPr txBox="1"/>
          <p:nvPr/>
        </p:nvSpPr>
        <p:spPr>
          <a:xfrm>
            <a:off x="3117954" y="5529652"/>
            <a:ext cx="9074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800" dirty="0"/>
              <a:t>(College of Nurses’ of Ontario, 2008; Registered Nurses’ Association of Ontario, 2021; William Osler Health System, 2022).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359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3578-8D53-A24C-D4E4-5BBB5FB2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D1BF4-3008-2740-C1C1-F0C2AC34E4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College of Nurses’ of Ontario (2008). Practice Standard: Documentation. Retrieved from </a:t>
            </a:r>
            <a:r>
              <a:rPr lang="en-CA" sz="2400" dirty="0">
                <a:hlinkClick r:id="rId2"/>
              </a:rPr>
              <a:t>Practice Standard - Documentation, Revised 2008 (cno.org)</a:t>
            </a:r>
            <a:endParaRPr lang="en-CA" sz="2400" dirty="0"/>
          </a:p>
          <a:p>
            <a:r>
              <a:rPr lang="en-CA" sz="2400" dirty="0"/>
              <a:t>Registered Nurses’ Association of Ontario</a:t>
            </a:r>
            <a:r>
              <a:rPr lang="en-CA" sz="2400" b="0" i="0" dirty="0">
                <a:effectLst/>
              </a:rPr>
              <a:t> (2008). Nursing Best Practice Guidelines Shaping the Future of Nursing: Care and maintenance to reduced vascular access complication.</a:t>
            </a:r>
          </a:p>
          <a:p>
            <a:r>
              <a:rPr lang="en-CA" sz="2400" dirty="0"/>
              <a:t>Registered Nurses’ Association of Ontario (2021). Best Practice Guideline: Vascular Access. Retrieved from </a:t>
            </a:r>
            <a:r>
              <a:rPr lang="en-CA" sz="2400" dirty="0" err="1">
                <a:hlinkClick r:id="rId3"/>
              </a:rPr>
              <a:t>Vascular_Access_FINAL</a:t>
            </a:r>
            <a:r>
              <a:rPr lang="en-CA" sz="2400" dirty="0">
                <a:hlinkClick r:id="rId3"/>
              </a:rPr>
              <a:t> (2).pdf</a:t>
            </a:r>
            <a:endParaRPr lang="en-CA" sz="2400" b="0" i="0" dirty="0">
              <a:effectLst/>
            </a:endParaRPr>
          </a:p>
          <a:p>
            <a:r>
              <a:rPr lang="en-CA" sz="2400" dirty="0"/>
              <a:t>William Osler Health System (2022). </a:t>
            </a:r>
            <a:r>
              <a:rPr lang="en-CA" sz="2400" i="0" dirty="0">
                <a:effectLst/>
              </a:rPr>
              <a:t>Peripheral Intravenous Initiation and Management Adult Patients Policy.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20179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55" y="3118167"/>
            <a:ext cx="5861050" cy="1087755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4333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6342" y="729642"/>
            <a:ext cx="10515600" cy="751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Learning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6342" y="1764201"/>
            <a:ext cx="10515600" cy="1500187"/>
          </a:xfrm>
        </p:spPr>
        <p:txBody>
          <a:bodyPr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To identify purpose of IV therapy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To discuss guidelines on peripheral IV insertion including peripheral IV site selection criteria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To learn about IV therapy requirements, its care and maintenance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1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58C32-63FE-9C5F-3B85-D7F43623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297" y="489507"/>
            <a:ext cx="3619504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What is Peripheral Intravenous Access??</a:t>
            </a:r>
          </a:p>
        </p:txBody>
      </p:sp>
      <p:pic>
        <p:nvPicPr>
          <p:cNvPr id="1026" name="Picture 2" descr="Image result for what is peripheral IV?">
            <a:extLst>
              <a:ext uri="{FF2B5EF4-FFF2-40B4-BE49-F238E27FC236}">
                <a16:creationId xmlns:a16="http://schemas.microsoft.com/office/drawing/2014/main" id="{DFF04802-EE9E-A6A4-6F6E-28C83824C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" r="-1" b="-1"/>
          <a:stretch/>
        </p:blipFill>
        <p:spPr bwMode="auto">
          <a:xfrm>
            <a:off x="142256" y="150074"/>
            <a:ext cx="7355824" cy="58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416B-875F-C2F4-2C6F-A6B73DB49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3375" y="2418408"/>
            <a:ext cx="3632631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</a:t>
            </a:r>
            <a:r>
              <a:rPr lang="en-US" sz="2400" i="0" dirty="0">
                <a:effectLst/>
              </a:rPr>
              <a:t>hin, flexible tube/catheter that is inserted in peripheral veins to </a:t>
            </a:r>
            <a:r>
              <a:rPr lang="en-US" sz="2400" b="1" i="0" dirty="0">
                <a:effectLst/>
              </a:rPr>
              <a:t>draw blood and administer treatments</a:t>
            </a:r>
            <a:r>
              <a:rPr lang="en-US" sz="2400" b="0" i="0" dirty="0">
                <a:effectLst/>
              </a:rPr>
              <a:t>, like IV fluids, medications and blood transfusions.</a:t>
            </a:r>
            <a:endParaRPr lang="en-US" sz="2400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34FF-6289-8566-CEE5-FAFB8314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Various IV Cannulas</a:t>
            </a:r>
          </a:p>
        </p:txBody>
      </p:sp>
      <p:pic>
        <p:nvPicPr>
          <p:cNvPr id="1026" name="Picture 2" descr="選択した画像 iv 画像 188005-Iv-pca 画像 - Masahiroatsushijp">
            <a:extLst>
              <a:ext uri="{FF2B5EF4-FFF2-40B4-BE49-F238E27FC236}">
                <a16:creationId xmlns:a16="http://schemas.microsoft.com/office/drawing/2014/main" id="{DD5A1002-76EB-C272-F27D-2583383947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17" y="2263448"/>
            <a:ext cx="2860011" cy="26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xiva Single Port with MaxZero, 22G x 1.75&quot; - 383553 | BD">
            <a:extLst>
              <a:ext uri="{FF2B5EF4-FFF2-40B4-BE49-F238E27FC236}">
                <a16:creationId xmlns:a16="http://schemas.microsoft.com/office/drawing/2014/main" id="{0BC1DCA5-D952-2F9C-7A4C-A0867924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64" y="1703197"/>
            <a:ext cx="3451605" cy="34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UUSE SafeVet IV Combi Set, 1.1 x 32 mm (20G x 11/4&quot;), pink, 20/pk">
            <a:extLst>
              <a:ext uri="{FF2B5EF4-FFF2-40B4-BE49-F238E27FC236}">
                <a16:creationId xmlns:a16="http://schemas.microsoft.com/office/drawing/2014/main" id="{6ACA35D2-9AA5-09CF-57D6-5CC1332D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69" y="2382982"/>
            <a:ext cx="3643146" cy="27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7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66" y="670678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Peripheral Intravenous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91" y="1950975"/>
            <a:ext cx="10515600" cy="4063686"/>
          </a:xfrm>
        </p:spPr>
        <p:txBody>
          <a:bodyPr/>
          <a:lstStyle/>
          <a:p>
            <a:r>
              <a:rPr lang="en-CA" dirty="0"/>
              <a:t>An </a:t>
            </a:r>
            <a:r>
              <a:rPr lang="en-CA" dirty="0">
                <a:solidFill>
                  <a:srgbClr val="FF0000"/>
                </a:solidFill>
              </a:rPr>
              <a:t>order is required </a:t>
            </a:r>
            <a:r>
              <a:rPr lang="en-CA" dirty="0"/>
              <a:t>to insert a vascular access device (PIV)</a:t>
            </a:r>
          </a:p>
          <a:p>
            <a:r>
              <a:rPr lang="en-CA" dirty="0"/>
              <a:t>Clinician must be competent </a:t>
            </a:r>
          </a:p>
          <a:p>
            <a:r>
              <a:rPr lang="en-CA" dirty="0"/>
              <a:t>Prior to inserting a (PIV), the clinician must </a:t>
            </a:r>
            <a:r>
              <a:rPr lang="en-CA" dirty="0">
                <a:solidFill>
                  <a:srgbClr val="FF0000"/>
                </a:solidFill>
              </a:rPr>
              <a:t>provide patient education</a:t>
            </a:r>
            <a:r>
              <a:rPr lang="en-CA" dirty="0"/>
              <a:t>, address the rationale for the (PIV) placement; insertion process; expected dwell time; care and maintenance of the device; </a:t>
            </a:r>
            <a:r>
              <a:rPr lang="en-CA" dirty="0">
                <a:solidFill>
                  <a:srgbClr val="FF0000"/>
                </a:solidFill>
              </a:rPr>
              <a:t>signs and symptoms of complications to report</a:t>
            </a:r>
            <a:r>
              <a:rPr lang="en-CA" dirty="0"/>
              <a:t> </a:t>
            </a:r>
          </a:p>
          <a:p>
            <a:r>
              <a:rPr lang="en-CA" dirty="0"/>
              <a:t>Obtain informed consent from patient/SDM</a:t>
            </a:r>
          </a:p>
        </p:txBody>
      </p:sp>
    </p:spTree>
    <p:extLst>
      <p:ext uri="{BB962C8B-B14F-4D97-AF65-F5344CB8AC3E}">
        <p14:creationId xmlns:p14="http://schemas.microsoft.com/office/powerpoint/2010/main" val="283795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C3DEE0-AAC1-E898-3D9B-226E854A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66" y="670678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Peripheral Intravenous Insertion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F8FC7-49CE-4C46-366D-06E8B4AAC94B}"/>
              </a:ext>
            </a:extLst>
          </p:cNvPr>
          <p:cNvSpPr txBox="1"/>
          <p:nvPr/>
        </p:nvSpPr>
        <p:spPr>
          <a:xfrm>
            <a:off x="1031080" y="1748908"/>
            <a:ext cx="1026556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/>
              <a:t>Safety engineered needles with blood control should be used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2000" dirty="0"/>
              <a:t>A closed IV system with integrated extension, blood control, and a build in stabilization device (i.e. BD </a:t>
            </a:r>
            <a:r>
              <a:rPr lang="en-CA" sz="2000" dirty="0" err="1"/>
              <a:t>Nexiva</a:t>
            </a:r>
            <a:r>
              <a:rPr lang="en-CA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/>
              <a:t>The </a:t>
            </a:r>
            <a:r>
              <a:rPr lang="en-CA" sz="2000" dirty="0">
                <a:solidFill>
                  <a:srgbClr val="FF0000"/>
                </a:solidFill>
              </a:rPr>
              <a:t>insertion site must be cleansed </a:t>
            </a:r>
            <a:r>
              <a:rPr lang="en-CA" sz="2000" dirty="0"/>
              <a:t>with 2% Chlorhexidine/70% alcohol swab for 30 seconds using a vigorous scrub at every dressing change. Work from the insertion site outward. Allow area to dry for 30 seconds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FF0000"/>
                </a:solidFill>
              </a:rPr>
              <a:t>Tourniquets are single patient use </a:t>
            </a:r>
            <a:r>
              <a:rPr lang="en-CA" sz="2000" dirty="0"/>
              <a:t>and will not be left on longer than 2 minutes.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/>
              <a:t>The intended insertion site is </a:t>
            </a:r>
            <a:r>
              <a:rPr lang="en-CA" sz="2000" dirty="0">
                <a:solidFill>
                  <a:srgbClr val="FF0000"/>
                </a:solidFill>
              </a:rPr>
              <a:t>not palpated after skin cleaning </a:t>
            </a:r>
            <a:r>
              <a:rPr lang="en-CA" sz="2000" dirty="0"/>
              <a:t>unless sterile gloves are worn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b="0" i="0" u="none" strike="noStrike" baseline="0" dirty="0">
                <a:solidFill>
                  <a:srgbClr val="FF0000"/>
                </a:solidFill>
              </a:rPr>
              <a:t>Never reinsert the same IV catheter </a:t>
            </a:r>
            <a:r>
              <a:rPr lang="en-CA" sz="2000" b="0" i="0" u="none" strike="noStrike" baseline="0" dirty="0"/>
              <a:t>as it is contaminated.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/>
              <a:t>Never thread stylet back into the plastic cannula once it has been withdrawn as it could split or break cannula.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FF0000"/>
                </a:solidFill>
              </a:rPr>
              <a:t>Documentation must be done routinely </a:t>
            </a:r>
            <a:r>
              <a:rPr lang="en-CA" sz="2000" dirty="0"/>
              <a:t>re: location, IV cannula size and assessment of IV site</a:t>
            </a:r>
          </a:p>
        </p:txBody>
      </p:sp>
    </p:spTree>
    <p:extLst>
      <p:ext uri="{BB962C8B-B14F-4D97-AF65-F5344CB8AC3E}">
        <p14:creationId xmlns:p14="http://schemas.microsoft.com/office/powerpoint/2010/main" val="369915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95" y="700146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IV Site Selection Criteria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91" y="1907886"/>
            <a:ext cx="10515600" cy="406368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Site selection should be initiated routinely in the </a:t>
            </a:r>
            <a:r>
              <a:rPr lang="en-CA" dirty="0">
                <a:solidFill>
                  <a:srgbClr val="C00000"/>
                </a:solidFill>
              </a:rPr>
              <a:t>distal areas of upper extremities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Veins in the </a:t>
            </a:r>
            <a:r>
              <a:rPr lang="en-CA" dirty="0">
                <a:solidFill>
                  <a:srgbClr val="C00000"/>
                </a:solidFill>
              </a:rPr>
              <a:t>lower extremities (i.e. legs) </a:t>
            </a:r>
            <a:r>
              <a:rPr lang="en-CA" dirty="0"/>
              <a:t>should </a:t>
            </a:r>
            <a:r>
              <a:rPr lang="en-CA" dirty="0">
                <a:solidFill>
                  <a:srgbClr val="C00000"/>
                </a:solidFill>
              </a:rPr>
              <a:t>NOT be used routinely </a:t>
            </a:r>
            <a:r>
              <a:rPr lang="en-CA" dirty="0"/>
              <a:t>in adults due to risk of tissue damage, thrombophlebitis, and ulceration.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 dirty="0"/>
              <a:t> Legs may be used ONLY if no other option is available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Veins in the </a:t>
            </a:r>
            <a:r>
              <a:rPr lang="en-CA" dirty="0">
                <a:solidFill>
                  <a:srgbClr val="C00000"/>
                </a:solidFill>
              </a:rPr>
              <a:t>upper extremities should NOT be used </a:t>
            </a:r>
            <a:r>
              <a:rPr lang="en-CA" dirty="0"/>
              <a:t>if previous surgeries/procedure involving upper extremity (i.e. side of breast surgery with axillary nodes removal, radiation therapy, AV fistula, cardiac shunts or affected side from CVA)</a:t>
            </a:r>
          </a:p>
        </p:txBody>
      </p:sp>
    </p:spTree>
    <p:extLst>
      <p:ext uri="{BB962C8B-B14F-4D97-AF65-F5344CB8AC3E}">
        <p14:creationId xmlns:p14="http://schemas.microsoft.com/office/powerpoint/2010/main" val="29584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17" y="510508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IV Therapy Requirements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91" y="1481481"/>
            <a:ext cx="10515600" cy="44900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400" dirty="0"/>
              <a:t> </a:t>
            </a:r>
            <a:r>
              <a:rPr lang="en-CA" sz="2400" b="1" dirty="0"/>
              <a:t>Requires a prescriber order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Specifying the </a:t>
            </a:r>
            <a:r>
              <a:rPr lang="en-CA" dirty="0">
                <a:solidFill>
                  <a:srgbClr val="009999"/>
                </a:solidFill>
              </a:rPr>
              <a:t>fluid type, volume, rate, medications, dosages and frequency of administration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Order is required to discontinue the catheter, discontinue IV fluids, or convert to saline lock as per facility’s policy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For residents receiving multiple infusions: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2400" dirty="0">
                <a:solidFill>
                  <a:srgbClr val="009999"/>
                </a:solidFill>
              </a:rPr>
              <a:t>Compatibility must be verified </a:t>
            </a:r>
            <a:r>
              <a:rPr lang="en-CA" sz="2400" dirty="0"/>
              <a:t>prior to the initiation of infusions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2400" dirty="0"/>
              <a:t>Each infusion must be primed/prepared independently before setting up the next infusion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 Routine IV NS flush: requires order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508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1489</Words>
  <Application>Microsoft Office PowerPoint</Application>
  <PresentationFormat>Widescreen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(Body)</vt:lpstr>
      <vt:lpstr>Calibri Light</vt:lpstr>
      <vt:lpstr>Courier New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What is Peripheral Intravenous Access??</vt:lpstr>
      <vt:lpstr>Various IV Cannulas</vt:lpstr>
      <vt:lpstr>Peripheral Intravenous Access</vt:lpstr>
      <vt:lpstr>Peripheral Intravenous Insertion</vt:lpstr>
      <vt:lpstr>IV Site Selection Criteria</vt:lpstr>
      <vt:lpstr>IV Therapy Requirements</vt:lpstr>
      <vt:lpstr>Ongoing Care and Maintenance</vt:lpstr>
      <vt:lpstr>IV Supplies &amp; Equipment</vt:lpstr>
      <vt:lpstr>IV bags</vt:lpstr>
      <vt:lpstr>Primary Line Tubing</vt:lpstr>
      <vt:lpstr>Primary Line Tubing</vt:lpstr>
      <vt:lpstr>Secondary Line Tubing</vt:lpstr>
      <vt:lpstr>Needleless connectors</vt:lpstr>
      <vt:lpstr>IV Insertion Procedural Steps</vt:lpstr>
      <vt:lpstr>IV Insertion Procedural Steps</vt:lpstr>
      <vt:lpstr>Flushing IV Lines </vt:lpstr>
      <vt:lpstr>Add-on Devices</vt:lpstr>
      <vt:lpstr>IV Site Dressings</vt:lpstr>
      <vt:lpstr>Documentation</vt:lpstr>
      <vt:lpstr>References</vt:lpstr>
      <vt:lpstr>Thank You!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Zankhanaben Patel</dc:creator>
  <cp:lastModifiedBy>Zankhanaben Patel</cp:lastModifiedBy>
  <cp:revision>90</cp:revision>
  <dcterms:created xsi:type="dcterms:W3CDTF">2023-12-11T19:36:29Z</dcterms:created>
  <dcterms:modified xsi:type="dcterms:W3CDTF">2024-02-13T15:28:53Z</dcterms:modified>
</cp:coreProperties>
</file>