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2" r:id="rId5"/>
    <p:sldId id="284" r:id="rId6"/>
    <p:sldId id="285" r:id="rId7"/>
    <p:sldId id="286" r:id="rId8"/>
    <p:sldId id="290" r:id="rId9"/>
    <p:sldId id="287" r:id="rId10"/>
    <p:sldId id="288" r:id="rId11"/>
    <p:sldId id="289" r:id="rId12"/>
    <p:sldId id="273" r:id="rId13"/>
    <p:sldId id="291" r:id="rId14"/>
    <p:sldId id="269" r:id="rId15"/>
    <p:sldId id="270" r:id="rId16"/>
    <p:sldId id="279" r:id="rId17"/>
    <p:sldId id="281" r:id="rId18"/>
    <p:sldId id="282" r:id="rId19"/>
    <p:sldId id="268" r:id="rId20"/>
    <p:sldId id="292" r:id="rId21"/>
    <p:sldId id="283"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A34C-70B2-AF2A-E9F0-B0B7FA6016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D166948-5B7F-5AAC-E024-B1A99F89C1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F6C91F5-689F-E654-9EC9-443E24532DE3}"/>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5" name="Footer Placeholder 4">
            <a:extLst>
              <a:ext uri="{FF2B5EF4-FFF2-40B4-BE49-F238E27FC236}">
                <a16:creationId xmlns:a16="http://schemas.microsoft.com/office/drawing/2014/main" id="{27F313A0-A8FE-D8FA-00A7-69E0B5122C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343DCF-5FFB-AFCB-DE15-7C42B99A26EB}"/>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191651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E530-DACF-4246-D7DB-20755BF7116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5F003CC-F15D-235D-84CD-DEF6B9509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9A6C45-D7D1-8194-F124-B08B2C6788C4}"/>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5" name="Footer Placeholder 4">
            <a:extLst>
              <a:ext uri="{FF2B5EF4-FFF2-40B4-BE49-F238E27FC236}">
                <a16:creationId xmlns:a16="http://schemas.microsoft.com/office/drawing/2014/main" id="{14AC5C3A-E549-A817-5FC5-CFE949A5A3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A1127A5-2E09-3DDA-610C-E3E21B6CFEC8}"/>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213513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714AD-A81F-4D30-1C32-EB805204C4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E1C4963-7103-1978-512D-029AAD9ABD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756B890-3E2F-0987-F822-F8C9B56F30FF}"/>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5" name="Footer Placeholder 4">
            <a:extLst>
              <a:ext uri="{FF2B5EF4-FFF2-40B4-BE49-F238E27FC236}">
                <a16:creationId xmlns:a16="http://schemas.microsoft.com/office/drawing/2014/main" id="{4A00D754-4A4A-55C7-5B12-294832F456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FA7CC6-D2C1-CB26-AE8D-45064CCC3C5F}"/>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2001152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5742071"/>
            <a:ext cx="1311333" cy="242798"/>
          </a:xfrm>
          <a:prstGeom prst="rect">
            <a:avLst/>
          </a:prstGeom>
        </p:spPr>
        <p:txBody>
          <a:bodyPr/>
          <a:lstStyle>
            <a:lvl1pPr>
              <a:defRPr sz="1600"/>
            </a:lvl1pPr>
          </a:lstStyle>
          <a:p>
            <a:fld id="{AA3A8FCC-1946-41AD-A22A-5B5B6C7CD5A7}" type="datetimeFigureOut">
              <a:rPr lang="en-CA" smtClean="0"/>
              <a:pPr/>
              <a:t>25/03/2024</a:t>
            </a:fld>
            <a:endParaRPr lang="en-CA" dirty="0"/>
          </a:p>
        </p:txBody>
      </p:sp>
      <p:sp>
        <p:nvSpPr>
          <p:cNvPr id="7" name="Subtitle 2"/>
          <p:cNvSpPr txBox="1">
            <a:spLocks/>
          </p:cNvSpPr>
          <p:nvPr userDrawn="1"/>
        </p:nvSpPr>
        <p:spPr>
          <a:xfrm>
            <a:off x="1087120" y="3303478"/>
            <a:ext cx="10779760" cy="646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b="1" i="0" kern="1200" dirty="0">
                <a:solidFill>
                  <a:schemeClr val="tx1"/>
                </a:solidFill>
                <a:effectLst/>
                <a:latin typeface="+mn-lt"/>
                <a:ea typeface="+mn-ea"/>
                <a:cs typeface="+mn-cs"/>
              </a:rPr>
              <a:t>SERVING BRAMPTON, NORTH ETOBICOKE, WEST WOODBRIDGE, MALTON AND BRAMALEA</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863" y="1017992"/>
            <a:ext cx="7976113" cy="1926598"/>
          </a:xfrm>
          <a:prstGeom prst="rect">
            <a:avLst/>
          </a:prstGeom>
        </p:spPr>
      </p:pic>
      <p:grpSp>
        <p:nvGrpSpPr>
          <p:cNvPr id="9" name="Group 8"/>
          <p:cNvGrpSpPr/>
          <p:nvPr userDrawn="1"/>
        </p:nvGrpSpPr>
        <p:grpSpPr>
          <a:xfrm>
            <a:off x="0" y="3762"/>
            <a:ext cx="12192000" cy="595706"/>
            <a:chOff x="0" y="3762"/>
            <a:chExt cx="12192000" cy="595706"/>
          </a:xfrm>
        </p:grpSpPr>
        <p:sp>
          <p:nvSpPr>
            <p:cNvPr id="10" name="Rectangle 9"/>
            <p:cNvSpPr/>
            <p:nvPr/>
          </p:nvSpPr>
          <p:spPr>
            <a:xfrm>
              <a:off x="0" y="3762"/>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0" y="120599"/>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0" y="244662"/>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0" y="36872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0" y="479488"/>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5" name="Group 14"/>
          <p:cNvGrpSpPr/>
          <p:nvPr userDrawn="1"/>
        </p:nvGrpSpPr>
        <p:grpSpPr>
          <a:xfrm>
            <a:off x="0" y="6258224"/>
            <a:ext cx="12197080" cy="599776"/>
            <a:chOff x="-5080" y="6429011"/>
            <a:chExt cx="12197080" cy="599776"/>
          </a:xfrm>
        </p:grpSpPr>
        <p:sp>
          <p:nvSpPr>
            <p:cNvPr id="16" name="Rectangle 15"/>
            <p:cNvSpPr>
              <a:spLocks noChangeAspect="1"/>
            </p:cNvSpPr>
            <p:nvPr/>
          </p:nvSpPr>
          <p:spPr>
            <a:xfrm rot="10800000">
              <a:off x="-5080" y="6909017"/>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a:spLocks noChangeAspect="1"/>
            </p:cNvSpPr>
            <p:nvPr/>
          </p:nvSpPr>
          <p:spPr>
            <a:xfrm rot="10800000">
              <a:off x="320040" y="6787886"/>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a:spLocks noChangeAspect="1"/>
            </p:cNvSpPr>
            <p:nvPr/>
          </p:nvSpPr>
          <p:spPr>
            <a:xfrm rot="10800000">
              <a:off x="808592" y="6666965"/>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a:spLocks noChangeAspect="1"/>
            </p:cNvSpPr>
            <p:nvPr/>
          </p:nvSpPr>
          <p:spPr>
            <a:xfrm rot="10800000">
              <a:off x="1356360" y="655246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a:spLocks noChangeAspect="1"/>
            </p:cNvSpPr>
            <p:nvPr/>
          </p:nvSpPr>
          <p:spPr>
            <a:xfrm rot="10800000">
              <a:off x="1849120" y="6429011"/>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 Placeholder 2"/>
          <p:cNvSpPr>
            <a:spLocks noGrp="1"/>
          </p:cNvSpPr>
          <p:nvPr>
            <p:ph type="body" sz="quarter" idx="11" hasCustomPrompt="1"/>
          </p:nvPr>
        </p:nvSpPr>
        <p:spPr>
          <a:xfrm>
            <a:off x="1219200" y="4187924"/>
            <a:ext cx="10372725" cy="1431925"/>
          </a:xfrm>
          <a:prstGeom prst="rect">
            <a:avLst/>
          </a:prstGeom>
        </p:spPr>
        <p:txBody>
          <a:bodyPr>
            <a:noAutofit/>
          </a:bodyPr>
          <a:lstStyle>
            <a:lvl1pPr marL="0" indent="0">
              <a:buNone/>
              <a:defRPr sz="4000" b="1">
                <a:solidFill>
                  <a:srgbClr val="008080"/>
                </a:solidFill>
              </a:defRPr>
            </a:lvl1pPr>
            <a:lvl2pPr>
              <a:defRPr sz="4000" b="1">
                <a:solidFill>
                  <a:srgbClr val="008080"/>
                </a:solidFill>
              </a:defRPr>
            </a:lvl2pPr>
            <a:lvl3pPr>
              <a:defRPr sz="4000" b="1">
                <a:solidFill>
                  <a:srgbClr val="008080"/>
                </a:solidFill>
              </a:defRPr>
            </a:lvl3pPr>
            <a:lvl4pPr>
              <a:defRPr sz="4000" b="1">
                <a:solidFill>
                  <a:srgbClr val="008080"/>
                </a:solidFill>
              </a:defRPr>
            </a:lvl4pPr>
            <a:lvl5pPr>
              <a:defRPr sz="4000" b="1">
                <a:solidFill>
                  <a:srgbClr val="008080"/>
                </a:solidFill>
              </a:defRPr>
            </a:lvl5pPr>
          </a:lstStyle>
          <a:p>
            <a:pPr lvl="0"/>
            <a:r>
              <a:rPr lang="en-US" dirty="0"/>
              <a:t>Edit title text</a:t>
            </a:r>
          </a:p>
        </p:txBody>
      </p:sp>
    </p:spTree>
    <p:extLst>
      <p:ext uri="{BB962C8B-B14F-4D97-AF65-F5344CB8AC3E}">
        <p14:creationId xmlns:p14="http://schemas.microsoft.com/office/powerpoint/2010/main" val="1880204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8891" y="1082067"/>
            <a:ext cx="10515600" cy="751839"/>
          </a:xfrm>
          <a:prstGeom prst="rect">
            <a:avLst/>
          </a:prstGeom>
        </p:spPr>
        <p:txBody>
          <a:bodyPr/>
          <a:lstStyle>
            <a:lvl1pPr>
              <a:defRPr>
                <a:solidFill>
                  <a:srgbClr val="008080"/>
                </a:solidFill>
              </a:defRPr>
            </a:lvl1pPr>
          </a:lstStyle>
          <a:p>
            <a:r>
              <a:rPr lang="en-US" dirty="0"/>
              <a:t>Click to edit title</a:t>
            </a:r>
            <a:endParaRPr lang="en-CA" dirty="0"/>
          </a:p>
        </p:txBody>
      </p:sp>
      <p:sp>
        <p:nvSpPr>
          <p:cNvPr id="3" name="Content Placeholder 2"/>
          <p:cNvSpPr>
            <a:spLocks noGrp="1"/>
          </p:cNvSpPr>
          <p:nvPr>
            <p:ph sz="half" idx="1" hasCustomPrompt="1"/>
          </p:nvPr>
        </p:nvSpPr>
        <p:spPr>
          <a:xfrm>
            <a:off x="708891" y="2241261"/>
            <a:ext cx="10515600" cy="4063686"/>
          </a:xfrm>
          <a:prstGeom prst="rect">
            <a:avLst/>
          </a:prstGeom>
        </p:spPr>
        <p:txBody>
          <a:bodyPr/>
          <a:lstStyle>
            <a:lvl1pPr>
              <a:defRPr/>
            </a:lvl1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6851" y="161637"/>
            <a:ext cx="2924053" cy="706293"/>
          </a:xfrm>
          <a:prstGeom prst="rect">
            <a:avLst/>
          </a:prstGeom>
        </p:spPr>
      </p:pic>
      <p:grpSp>
        <p:nvGrpSpPr>
          <p:cNvPr id="15" name="Group 14"/>
          <p:cNvGrpSpPr/>
          <p:nvPr userDrawn="1"/>
        </p:nvGrpSpPr>
        <p:grpSpPr>
          <a:xfrm>
            <a:off x="0" y="6258224"/>
            <a:ext cx="12197080" cy="599776"/>
            <a:chOff x="-5080" y="6429011"/>
            <a:chExt cx="12197080" cy="599776"/>
          </a:xfrm>
        </p:grpSpPr>
        <p:sp>
          <p:nvSpPr>
            <p:cNvPr id="16" name="Rectangle 15"/>
            <p:cNvSpPr>
              <a:spLocks noChangeAspect="1"/>
            </p:cNvSpPr>
            <p:nvPr/>
          </p:nvSpPr>
          <p:spPr>
            <a:xfrm rot="10800000">
              <a:off x="-5080" y="6909017"/>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a:spLocks noChangeAspect="1"/>
            </p:cNvSpPr>
            <p:nvPr/>
          </p:nvSpPr>
          <p:spPr>
            <a:xfrm rot="10800000">
              <a:off x="320040" y="6787886"/>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a:spLocks noChangeAspect="1"/>
            </p:cNvSpPr>
            <p:nvPr/>
          </p:nvSpPr>
          <p:spPr>
            <a:xfrm rot="10800000">
              <a:off x="808592" y="6666965"/>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a:spLocks noChangeAspect="1"/>
            </p:cNvSpPr>
            <p:nvPr/>
          </p:nvSpPr>
          <p:spPr>
            <a:xfrm rot="10800000">
              <a:off x="1356360" y="655246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a:spLocks noChangeAspect="1"/>
            </p:cNvSpPr>
            <p:nvPr/>
          </p:nvSpPr>
          <p:spPr>
            <a:xfrm rot="10800000">
              <a:off x="1849120" y="6429011"/>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4108412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36293" b="13798"/>
          <a:stretch/>
        </p:blipFill>
        <p:spPr>
          <a:xfrm>
            <a:off x="0" y="447041"/>
            <a:ext cx="5694728" cy="6410959"/>
          </a:xfrm>
          <a:prstGeom prst="rect">
            <a:avLst/>
          </a:prstGeom>
          <a:effectLst/>
        </p:spPr>
      </p:pic>
      <p:sp>
        <p:nvSpPr>
          <p:cNvPr id="2" name="Title 1"/>
          <p:cNvSpPr>
            <a:spLocks noGrp="1"/>
          </p:cNvSpPr>
          <p:nvPr>
            <p:ph type="title" hasCustomPrompt="1"/>
          </p:nvPr>
        </p:nvSpPr>
        <p:spPr>
          <a:xfrm>
            <a:off x="5923280" y="3108642"/>
            <a:ext cx="5861050" cy="1087755"/>
          </a:xfrm>
          <a:prstGeom prst="rect">
            <a:avLst/>
          </a:prstGeom>
        </p:spPr>
        <p:txBody>
          <a:bodyPr anchor="b"/>
          <a:lstStyle>
            <a:lvl1pPr>
              <a:defRPr sz="6000"/>
            </a:lvl1pPr>
          </a:lstStyle>
          <a:p>
            <a:r>
              <a:rPr lang="en-US" dirty="0"/>
              <a:t>Thank You!</a:t>
            </a:r>
            <a:endParaRPr lang="en-CA"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sp>
        <p:nvSpPr>
          <p:cNvPr id="6" name="Subtitle 2">
            <a:extLst>
              <a:ext uri="{FF2B5EF4-FFF2-40B4-BE49-F238E27FC236}">
                <a16:creationId xmlns:a16="http://schemas.microsoft.com/office/drawing/2014/main" id="{8BAD90F4-FCC6-402C-A3E5-3CAB32AADE25}"/>
              </a:ext>
            </a:extLst>
          </p:cNvPr>
          <p:cNvSpPr>
            <a:spLocks noGrp="1"/>
          </p:cNvSpPr>
          <p:nvPr>
            <p:ph type="subTitle" idx="1" hasCustomPrompt="1"/>
          </p:nvPr>
        </p:nvSpPr>
        <p:spPr>
          <a:xfrm>
            <a:off x="5923280" y="4358639"/>
            <a:ext cx="5861051" cy="416561"/>
          </a:xfrm>
          <a:prstGeom prst="rect">
            <a:avLst/>
          </a:prstGeom>
        </p:spPr>
        <p:txBody>
          <a:bodyPr/>
          <a:lstStyle>
            <a:lvl1pPr marL="0" indent="0">
              <a:buNone/>
              <a:defRPr sz="2000">
                <a:solidFill>
                  <a:schemeClr val="tx2"/>
                </a:solidFill>
              </a:defRPr>
            </a:lvl1pPr>
          </a:lstStyle>
          <a:p>
            <a:pPr algn="l"/>
            <a:r>
              <a:rPr lang="en-CA" dirty="0"/>
              <a:t>Presented by: Name</a:t>
            </a:r>
          </a:p>
        </p:txBody>
      </p:sp>
    </p:spTree>
    <p:extLst>
      <p:ext uri="{BB962C8B-B14F-4D97-AF65-F5344CB8AC3E}">
        <p14:creationId xmlns:p14="http://schemas.microsoft.com/office/powerpoint/2010/main" val="156930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FFEA-99F0-8B1C-7777-5BA2B2E71E8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73FAA2F-52B6-17E9-5DDC-003443535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8344D8A-9724-D2BA-F24B-0174CCDA8B86}"/>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5" name="Footer Placeholder 4">
            <a:extLst>
              <a:ext uri="{FF2B5EF4-FFF2-40B4-BE49-F238E27FC236}">
                <a16:creationId xmlns:a16="http://schemas.microsoft.com/office/drawing/2014/main" id="{0A82168A-8793-3756-264D-0FA3D8E22BD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E07114-FE96-8EB4-C74D-A598E7D7B505}"/>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215889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D9DC-DB4D-FC61-94F1-98393BE75C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425DF8B-772C-7E01-C58C-8D59CE0D6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66DCC-CE3F-0920-07B1-D11F472DDC9D}"/>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5" name="Footer Placeholder 4">
            <a:extLst>
              <a:ext uri="{FF2B5EF4-FFF2-40B4-BE49-F238E27FC236}">
                <a16:creationId xmlns:a16="http://schemas.microsoft.com/office/drawing/2014/main" id="{3C363A00-2A3C-809D-6F73-84ADDB216F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6AAC6B1-BF4C-7CC7-DC48-0F6560541C2B}"/>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196527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B3C2-1BB5-E508-3B3B-DF532FB2611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777391F-B2A6-4550-05A3-F79E85C088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F428D1F-6BA5-E677-B82B-025AD6FED7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8F132D7-C710-F327-AA07-BC6B4F23BD37}"/>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6" name="Footer Placeholder 5">
            <a:extLst>
              <a:ext uri="{FF2B5EF4-FFF2-40B4-BE49-F238E27FC236}">
                <a16:creationId xmlns:a16="http://schemas.microsoft.com/office/drawing/2014/main" id="{B64FF0B7-F087-2C45-8B7F-434F9A031D8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F912A43-0840-76AC-4E7B-1474EE916E90}"/>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110021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4941-E017-A2AF-ACC2-34E3B8C2410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870876A-1030-72D6-4599-385DCE87B7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3F4BC5-9D73-4F49-D2CD-19EBA5B967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45FABA0-CBE9-1B3D-3B11-B6891E767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F2621-C6F5-B57E-0798-7B0FEA5B66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0B79BF1-FE40-1E0E-5955-803FC3B0B91A}"/>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8" name="Footer Placeholder 7">
            <a:extLst>
              <a:ext uri="{FF2B5EF4-FFF2-40B4-BE49-F238E27FC236}">
                <a16:creationId xmlns:a16="http://schemas.microsoft.com/office/drawing/2014/main" id="{74AB2798-B9DB-1EC9-04DB-2E9BD240C69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7A45149-1FFB-A0F2-5EED-F80E438E3B89}"/>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364424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6B96-02FD-3590-56F8-D02A620C574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C155356-9FC8-21DC-17A3-1888B5EF26D8}"/>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4" name="Footer Placeholder 3">
            <a:extLst>
              <a:ext uri="{FF2B5EF4-FFF2-40B4-BE49-F238E27FC236}">
                <a16:creationId xmlns:a16="http://schemas.microsoft.com/office/drawing/2014/main" id="{218150DB-26D6-6A94-433C-5901BA427DC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A85169A-F222-B889-C72C-EB21FB615162}"/>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97915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DB928-CDE8-7EA0-2A93-6F1BC870D541}"/>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3" name="Footer Placeholder 2">
            <a:extLst>
              <a:ext uri="{FF2B5EF4-FFF2-40B4-BE49-F238E27FC236}">
                <a16:creationId xmlns:a16="http://schemas.microsoft.com/office/drawing/2014/main" id="{22A2077E-9979-A091-4AED-057791F2978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880732F-B5A2-E1BE-BDD0-0E712848F1A3}"/>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264260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A7B8-2EFD-45AB-75FC-B5081E6BD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953C033-7E49-B810-8408-4E5F99D063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D51C82C-A386-1DAA-F490-B04A85A77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1F392-0DEA-84C8-57D9-65A148C2E485}"/>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6" name="Footer Placeholder 5">
            <a:extLst>
              <a:ext uri="{FF2B5EF4-FFF2-40B4-BE49-F238E27FC236}">
                <a16:creationId xmlns:a16="http://schemas.microsoft.com/office/drawing/2014/main" id="{C93BCA28-C751-35ED-1573-21A4DC6716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8D702C-724C-CAAC-E6F1-37F34946F4C4}"/>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57054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9C55-5D5D-D82C-D73D-CFD322F4C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875D9F2-2DA9-8DBF-D99C-F0FE7BCA6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7DC2688-8469-CD0A-9992-E22196BED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216FA-F5EB-D05E-DFE6-81A540D96B3F}"/>
              </a:ext>
            </a:extLst>
          </p:cNvPr>
          <p:cNvSpPr>
            <a:spLocks noGrp="1"/>
          </p:cNvSpPr>
          <p:nvPr>
            <p:ph type="dt" sz="half" idx="10"/>
          </p:nvPr>
        </p:nvSpPr>
        <p:spPr/>
        <p:txBody>
          <a:bodyPr/>
          <a:lstStyle/>
          <a:p>
            <a:fld id="{8031E820-3456-4ED8-8DD2-A82CA7311994}" type="datetimeFigureOut">
              <a:rPr lang="en-CA" smtClean="0"/>
              <a:t>25/03/2024</a:t>
            </a:fld>
            <a:endParaRPr lang="en-CA"/>
          </a:p>
        </p:txBody>
      </p:sp>
      <p:sp>
        <p:nvSpPr>
          <p:cNvPr id="6" name="Footer Placeholder 5">
            <a:extLst>
              <a:ext uri="{FF2B5EF4-FFF2-40B4-BE49-F238E27FC236}">
                <a16:creationId xmlns:a16="http://schemas.microsoft.com/office/drawing/2014/main" id="{9F77B903-8DD3-0E57-B6EB-77601055B85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915B73-39B5-9E88-AB7D-8E370A46632B}"/>
              </a:ext>
            </a:extLst>
          </p:cNvPr>
          <p:cNvSpPr>
            <a:spLocks noGrp="1"/>
          </p:cNvSpPr>
          <p:nvPr>
            <p:ph type="sldNum" sz="quarter" idx="12"/>
          </p:nvPr>
        </p:nvSpPr>
        <p:spPr/>
        <p:txBody>
          <a:bodyPr/>
          <a:lstStyle/>
          <a:p>
            <a:fld id="{0C0A770B-DF4E-4EA1-94A7-AA7FE421EEB5}" type="slidenum">
              <a:rPr lang="en-CA" smtClean="0"/>
              <a:t>‹#›</a:t>
            </a:fld>
            <a:endParaRPr lang="en-CA"/>
          </a:p>
        </p:txBody>
      </p:sp>
    </p:spTree>
    <p:extLst>
      <p:ext uri="{BB962C8B-B14F-4D97-AF65-F5344CB8AC3E}">
        <p14:creationId xmlns:p14="http://schemas.microsoft.com/office/powerpoint/2010/main" val="257241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1A23DE-76FB-F433-3B4E-5D4871E76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F264219-4123-3883-03A0-84AD4CAB5A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0E6BB5-F02E-6875-1759-91B74330B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1E820-3456-4ED8-8DD2-A82CA7311994}" type="datetimeFigureOut">
              <a:rPr lang="en-CA" smtClean="0"/>
              <a:t>25/03/2024</a:t>
            </a:fld>
            <a:endParaRPr lang="en-CA"/>
          </a:p>
        </p:txBody>
      </p:sp>
      <p:sp>
        <p:nvSpPr>
          <p:cNvPr id="5" name="Footer Placeholder 4">
            <a:extLst>
              <a:ext uri="{FF2B5EF4-FFF2-40B4-BE49-F238E27FC236}">
                <a16:creationId xmlns:a16="http://schemas.microsoft.com/office/drawing/2014/main" id="{4B4BBB3F-6944-E2BC-1387-D5F8C64D2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BF3782D-ECD3-9375-E681-E64971934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A770B-DF4E-4EA1-94A7-AA7FE421EEB5}" type="slidenum">
              <a:rPr lang="en-CA" smtClean="0"/>
              <a:t>‹#›</a:t>
            </a:fld>
            <a:endParaRPr lang="en-CA"/>
          </a:p>
        </p:txBody>
      </p:sp>
    </p:spTree>
    <p:extLst>
      <p:ext uri="{BB962C8B-B14F-4D97-AF65-F5344CB8AC3E}">
        <p14:creationId xmlns:p14="http://schemas.microsoft.com/office/powerpoint/2010/main" val="2064644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file:///C:\Users\pateza\Downloads\Vascular_Access_FINAL%20(2).pdf"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29949" y="4387181"/>
            <a:ext cx="10372725" cy="1431925"/>
          </a:xfrm>
        </p:spPr>
        <p:txBody>
          <a:bodyPr/>
          <a:lstStyle/>
          <a:p>
            <a:pPr algn="ctr"/>
            <a:r>
              <a:rPr lang="en-CA" sz="2000" dirty="0"/>
              <a:t>Created by: </a:t>
            </a:r>
            <a:r>
              <a:rPr lang="en-CA" sz="2000" dirty="0" err="1"/>
              <a:t>Zankhana</a:t>
            </a:r>
            <a:r>
              <a:rPr lang="en-CA" sz="2000" dirty="0"/>
              <a:t> Patel, RN, MSN </a:t>
            </a:r>
          </a:p>
          <a:p>
            <a:pPr algn="ctr"/>
            <a:r>
              <a:rPr lang="en-CA" sz="2000" dirty="0"/>
              <a:t>William Osler - Nurse Practitioner Led Outreach Team (NLOT)</a:t>
            </a:r>
          </a:p>
          <a:p>
            <a:pPr algn="ctr"/>
            <a:r>
              <a:rPr lang="en-CA" sz="2000" dirty="0"/>
              <a:t>March 6, 2024</a:t>
            </a:r>
          </a:p>
        </p:txBody>
      </p:sp>
    </p:spTree>
    <p:extLst>
      <p:ext uri="{BB962C8B-B14F-4D97-AF65-F5344CB8AC3E}">
        <p14:creationId xmlns:p14="http://schemas.microsoft.com/office/powerpoint/2010/main" val="234713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BC55-D591-5979-F8DC-C9DB62C0B540}"/>
              </a:ext>
            </a:extLst>
          </p:cNvPr>
          <p:cNvSpPr>
            <a:spLocks noGrp="1"/>
          </p:cNvSpPr>
          <p:nvPr>
            <p:ph type="title"/>
          </p:nvPr>
        </p:nvSpPr>
        <p:spPr/>
        <p:txBody>
          <a:bodyPr/>
          <a:lstStyle/>
          <a:p>
            <a:pPr algn="ctr"/>
            <a:r>
              <a:rPr lang="en-CA" b="1" dirty="0">
                <a:solidFill>
                  <a:srgbClr val="009999"/>
                </a:solidFill>
              </a:rPr>
              <a:t>Venipuncture: </a:t>
            </a:r>
            <a:r>
              <a:rPr lang="en-CA" b="1" i="0" dirty="0">
                <a:solidFill>
                  <a:srgbClr val="009999"/>
                </a:solidFill>
                <a:effectLst/>
              </a:rPr>
              <a:t>Site selection</a:t>
            </a:r>
            <a:endParaRPr lang="en-CA" dirty="0"/>
          </a:p>
        </p:txBody>
      </p:sp>
      <p:sp>
        <p:nvSpPr>
          <p:cNvPr id="5" name="Content Placeholder 4">
            <a:extLst>
              <a:ext uri="{FF2B5EF4-FFF2-40B4-BE49-F238E27FC236}">
                <a16:creationId xmlns:a16="http://schemas.microsoft.com/office/drawing/2014/main" id="{286081C9-E92B-9B66-0E73-96B8F1A5D459}"/>
              </a:ext>
            </a:extLst>
          </p:cNvPr>
          <p:cNvSpPr>
            <a:spLocks noGrp="1"/>
          </p:cNvSpPr>
          <p:nvPr>
            <p:ph idx="1"/>
          </p:nvPr>
        </p:nvSpPr>
        <p:spPr/>
        <p:txBody>
          <a:bodyPr>
            <a:normAutofit/>
          </a:bodyPr>
          <a:lstStyle/>
          <a:p>
            <a:pPr marL="0" indent="0" algn="l" fontAlgn="base">
              <a:buNone/>
            </a:pPr>
            <a:r>
              <a:rPr lang="en-CA" sz="2400" b="0" i="0" dirty="0">
                <a:effectLst/>
                <a:ea typeface="Roboto" panose="02000000000000000000" pitchFamily="2" charset="0"/>
                <a:cs typeface="Roboto" panose="02000000000000000000" pitchFamily="2" charset="0"/>
              </a:rPr>
              <a:t>Drawing blood specimen from an </a:t>
            </a:r>
            <a:r>
              <a:rPr lang="en-CA" sz="2400" b="1" i="0" dirty="0">
                <a:effectLst/>
                <a:ea typeface="Roboto" panose="02000000000000000000" pitchFamily="2" charset="0"/>
                <a:cs typeface="Roboto" panose="02000000000000000000" pitchFamily="2" charset="0"/>
              </a:rPr>
              <a:t>arm that has an intravenous line </a:t>
            </a:r>
            <a:r>
              <a:rPr lang="en-CA" sz="2400" b="0" i="0" dirty="0">
                <a:effectLst/>
                <a:ea typeface="Roboto" panose="02000000000000000000" pitchFamily="2" charset="0"/>
                <a:cs typeface="Roboto" panose="02000000000000000000" pitchFamily="2" charset="0"/>
              </a:rPr>
              <a:t>is not recommended </a:t>
            </a:r>
            <a:r>
              <a:rPr lang="en-CA" sz="2400" b="0" i="0" dirty="0">
                <a:effectLst/>
                <a:ea typeface="Roboto" panose="02000000000000000000" pitchFamily="2" charset="0"/>
                <a:cs typeface="Roboto" panose="02000000000000000000" pitchFamily="2" charset="0"/>
                <a:sym typeface="Wingdings" panose="05000000000000000000" pitchFamily="2" charset="2"/>
              </a:rPr>
              <a:t> </a:t>
            </a:r>
            <a:r>
              <a:rPr lang="en-CA" sz="2400" dirty="0">
                <a:ea typeface="Roboto" panose="02000000000000000000" pitchFamily="2" charset="0"/>
                <a:cs typeface="Roboto" panose="02000000000000000000" pitchFamily="2" charset="0"/>
                <a:sym typeface="Wingdings" panose="05000000000000000000" pitchFamily="2" charset="2"/>
              </a:rPr>
              <a:t>R</a:t>
            </a:r>
            <a:r>
              <a:rPr lang="en-CA" sz="2400" b="0" i="0" dirty="0">
                <a:effectLst/>
                <a:ea typeface="Roboto" panose="02000000000000000000" pitchFamily="2" charset="0"/>
                <a:cs typeface="Roboto" panose="02000000000000000000" pitchFamily="2" charset="0"/>
              </a:rPr>
              <a:t>isk of hemolysis. If there is no other viable option:</a:t>
            </a:r>
          </a:p>
          <a:p>
            <a:pPr algn="l" fontAlgn="base">
              <a:buFont typeface="Wingdings" panose="05000000000000000000" pitchFamily="2" charset="2"/>
              <a:buChar char="§"/>
            </a:pPr>
            <a:r>
              <a:rPr lang="en-CA" sz="2400" b="0" i="0" dirty="0">
                <a:effectLst/>
                <a:ea typeface="Roboto" panose="02000000000000000000" pitchFamily="2" charset="0"/>
                <a:cs typeface="Roboto" panose="02000000000000000000" pitchFamily="2" charset="0"/>
              </a:rPr>
              <a:t>Specimens should </a:t>
            </a:r>
            <a:r>
              <a:rPr lang="en-CA" sz="2400" b="0" i="0" dirty="0">
                <a:solidFill>
                  <a:srgbClr val="009999"/>
                </a:solidFill>
                <a:effectLst/>
                <a:ea typeface="Roboto" panose="02000000000000000000" pitchFamily="2" charset="0"/>
                <a:cs typeface="Roboto" panose="02000000000000000000" pitchFamily="2" charset="0"/>
              </a:rPr>
              <a:t>not be obtained above an IV site</a:t>
            </a:r>
            <a:r>
              <a:rPr lang="en-CA" sz="2400" b="0" i="0" dirty="0">
                <a:effectLst/>
                <a:ea typeface="Roboto" panose="02000000000000000000" pitchFamily="2" charset="0"/>
                <a:cs typeface="Roboto" panose="02000000000000000000" pitchFamily="2" charset="0"/>
              </a:rPr>
              <a:t>, as this affects the integrity of the sample causing erroneous test results.</a:t>
            </a:r>
          </a:p>
          <a:p>
            <a:pPr algn="l" fontAlgn="base">
              <a:buFont typeface="Wingdings" panose="05000000000000000000" pitchFamily="2" charset="2"/>
              <a:buChar char="§"/>
            </a:pPr>
            <a:r>
              <a:rPr lang="en-CA" sz="2400" b="0" i="0" dirty="0">
                <a:effectLst/>
                <a:ea typeface="Roboto" panose="02000000000000000000" pitchFamily="2" charset="0"/>
                <a:cs typeface="Roboto" panose="02000000000000000000" pitchFamily="2" charset="0"/>
              </a:rPr>
              <a:t>Blood collection may be </a:t>
            </a:r>
            <a:r>
              <a:rPr lang="en-CA" sz="2400" b="0" i="0" dirty="0">
                <a:solidFill>
                  <a:srgbClr val="009999"/>
                </a:solidFill>
                <a:effectLst/>
                <a:ea typeface="Roboto" panose="02000000000000000000" pitchFamily="2" charset="0"/>
                <a:cs typeface="Roboto" panose="02000000000000000000" pitchFamily="2" charset="0"/>
              </a:rPr>
              <a:t>performed distal to (below) the infusion site </a:t>
            </a:r>
            <a:r>
              <a:rPr lang="en-CA" sz="2400" b="0" i="0" dirty="0">
                <a:effectLst/>
                <a:ea typeface="Roboto" panose="02000000000000000000" pitchFamily="2" charset="0"/>
                <a:cs typeface="Roboto" panose="02000000000000000000" pitchFamily="2" charset="0"/>
              </a:rPr>
              <a:t>if no other viable option.</a:t>
            </a:r>
          </a:p>
          <a:p>
            <a:pPr algn="l" fontAlgn="base">
              <a:buFont typeface="Wingdings" panose="05000000000000000000" pitchFamily="2" charset="2"/>
              <a:buChar char="§"/>
            </a:pPr>
            <a:r>
              <a:rPr lang="en-CA" sz="2400" b="0" i="0" dirty="0">
                <a:effectLst/>
                <a:ea typeface="Roboto" panose="02000000000000000000" pitchFamily="2" charset="0"/>
                <a:cs typeface="Roboto" panose="02000000000000000000" pitchFamily="2" charset="0"/>
              </a:rPr>
              <a:t>Infusions must be </a:t>
            </a:r>
            <a:r>
              <a:rPr lang="en-CA" sz="2400" b="0" i="0" dirty="0">
                <a:solidFill>
                  <a:srgbClr val="009999"/>
                </a:solidFill>
                <a:effectLst/>
                <a:ea typeface="Roboto" panose="02000000000000000000" pitchFamily="2" charset="0"/>
                <a:cs typeface="Roboto" panose="02000000000000000000" pitchFamily="2" charset="0"/>
              </a:rPr>
              <a:t>stopped for a minimum of two minutes </a:t>
            </a:r>
            <a:r>
              <a:rPr lang="en-CA" sz="2400" b="0" i="0" dirty="0">
                <a:effectLst/>
                <a:ea typeface="Roboto" panose="02000000000000000000" pitchFamily="2" charset="0"/>
                <a:cs typeface="Roboto" panose="02000000000000000000" pitchFamily="2" charset="0"/>
              </a:rPr>
              <a:t>prior to and during blood sampling.</a:t>
            </a:r>
          </a:p>
          <a:p>
            <a:pPr algn="l" fontAlgn="base">
              <a:buFont typeface="Wingdings" panose="05000000000000000000" pitchFamily="2" charset="2"/>
              <a:buChar char="§"/>
            </a:pPr>
            <a:r>
              <a:rPr lang="en-CA" sz="2400" b="0" i="0" dirty="0">
                <a:effectLst/>
                <a:ea typeface="Roboto" panose="02000000000000000000" pitchFamily="2" charset="0"/>
                <a:cs typeface="Roboto" panose="02000000000000000000" pitchFamily="2" charset="0"/>
              </a:rPr>
              <a:t>The </a:t>
            </a:r>
            <a:r>
              <a:rPr lang="en-CA" sz="2400" b="0" i="0" dirty="0">
                <a:solidFill>
                  <a:srgbClr val="009999"/>
                </a:solidFill>
                <a:effectLst/>
                <a:ea typeface="Roboto" panose="02000000000000000000" pitchFamily="2" charset="0"/>
                <a:cs typeface="Roboto" panose="02000000000000000000" pitchFamily="2" charset="0"/>
              </a:rPr>
              <a:t>tourniquet</a:t>
            </a:r>
            <a:r>
              <a:rPr lang="en-CA" sz="2400" b="0" i="0" dirty="0">
                <a:effectLst/>
                <a:ea typeface="Roboto" panose="02000000000000000000" pitchFamily="2" charset="0"/>
                <a:cs typeface="Roboto" panose="02000000000000000000" pitchFamily="2" charset="0"/>
              </a:rPr>
              <a:t> must be </a:t>
            </a:r>
            <a:r>
              <a:rPr lang="en-CA" sz="2400" b="0" i="0" dirty="0">
                <a:solidFill>
                  <a:srgbClr val="009999"/>
                </a:solidFill>
                <a:effectLst/>
                <a:ea typeface="Roboto" panose="02000000000000000000" pitchFamily="2" charset="0"/>
                <a:cs typeface="Roboto" panose="02000000000000000000" pitchFamily="2" charset="0"/>
              </a:rPr>
              <a:t>applied at least 10 cm (4 inches) below the IV site</a:t>
            </a:r>
            <a:r>
              <a:rPr lang="en-CA" sz="2400" b="0" i="0" dirty="0">
                <a:effectLst/>
                <a:ea typeface="Roboto" panose="02000000000000000000" pitchFamily="2" charset="0"/>
                <a:cs typeface="Roboto" panose="02000000000000000000" pitchFamily="2" charset="0"/>
              </a:rPr>
              <a:t>, when drawing distal to an infusion IV.</a:t>
            </a:r>
          </a:p>
          <a:p>
            <a:pPr marL="0" indent="0">
              <a:buNone/>
            </a:pPr>
            <a:endParaRPr lang="en-CA" sz="2400" dirty="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BFAFEABA-F9B0-B834-42BA-DC4F11F8CC96}"/>
              </a:ext>
            </a:extLst>
          </p:cNvPr>
          <p:cNvSpPr txBox="1"/>
          <p:nvPr/>
        </p:nvSpPr>
        <p:spPr>
          <a:xfrm>
            <a:off x="10425298" y="6311900"/>
            <a:ext cx="1857004" cy="369332"/>
          </a:xfrm>
          <a:prstGeom prst="rect">
            <a:avLst/>
          </a:prstGeom>
          <a:noFill/>
        </p:spPr>
        <p:txBody>
          <a:bodyPr wrap="square">
            <a:spAutoFit/>
          </a:bodyPr>
          <a:lstStyle/>
          <a:p>
            <a:r>
              <a:rPr lang="en-CA" dirty="0"/>
              <a:t>(</a:t>
            </a:r>
            <a:r>
              <a:rPr lang="en-CA" sz="1800" dirty="0"/>
              <a:t>WOHS, 2021). </a:t>
            </a:r>
            <a:endParaRPr lang="en-CA" dirty="0"/>
          </a:p>
        </p:txBody>
      </p:sp>
    </p:spTree>
    <p:extLst>
      <p:ext uri="{BB962C8B-B14F-4D97-AF65-F5344CB8AC3E}">
        <p14:creationId xmlns:p14="http://schemas.microsoft.com/office/powerpoint/2010/main" val="295845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FC15-FFFC-6021-2B74-8425E21D5EC8}"/>
              </a:ext>
            </a:extLst>
          </p:cNvPr>
          <p:cNvSpPr>
            <a:spLocks noGrp="1"/>
          </p:cNvSpPr>
          <p:nvPr>
            <p:ph type="title"/>
          </p:nvPr>
        </p:nvSpPr>
        <p:spPr/>
        <p:txBody>
          <a:bodyPr>
            <a:normAutofit/>
          </a:bodyPr>
          <a:lstStyle/>
          <a:p>
            <a:pPr algn="ctr"/>
            <a:r>
              <a:rPr lang="en-CA" sz="4800" b="1" dirty="0">
                <a:solidFill>
                  <a:srgbClr val="009999"/>
                </a:solidFill>
              </a:rPr>
              <a:t>Order of Draw</a:t>
            </a:r>
            <a:endParaRPr lang="en-CA" sz="4800" dirty="0">
              <a:solidFill>
                <a:srgbClr val="009999"/>
              </a:solidFill>
            </a:endParaRPr>
          </a:p>
        </p:txBody>
      </p:sp>
      <p:sp>
        <p:nvSpPr>
          <p:cNvPr id="3" name="Content Placeholder 2">
            <a:extLst>
              <a:ext uri="{FF2B5EF4-FFF2-40B4-BE49-F238E27FC236}">
                <a16:creationId xmlns:a16="http://schemas.microsoft.com/office/drawing/2014/main" id="{CC27B55E-4B25-B88E-064D-FDA283A5FBFF}"/>
              </a:ext>
            </a:extLst>
          </p:cNvPr>
          <p:cNvSpPr>
            <a:spLocks noGrp="1"/>
          </p:cNvSpPr>
          <p:nvPr>
            <p:ph idx="1"/>
          </p:nvPr>
        </p:nvSpPr>
        <p:spPr/>
        <p:txBody>
          <a:bodyPr/>
          <a:lstStyle/>
          <a:p>
            <a:pPr algn="l" fontAlgn="base">
              <a:buFont typeface="+mj-lt"/>
              <a:buAutoNum type="arabicPeriod"/>
            </a:pPr>
            <a:r>
              <a:rPr lang="en-CA" b="0" i="0" dirty="0">
                <a:effectLst/>
                <a:ea typeface="Roboto" panose="02000000000000000000" pitchFamily="2" charset="0"/>
                <a:cs typeface="Roboto" panose="02000000000000000000" pitchFamily="2" charset="0"/>
              </a:rPr>
              <a:t> The order of draw shall be followed. Blood cultures shall be drawn first. </a:t>
            </a:r>
          </a:p>
          <a:p>
            <a:pPr algn="l" fontAlgn="base">
              <a:buFont typeface="+mj-lt"/>
              <a:buAutoNum type="arabicPeriod"/>
            </a:pPr>
            <a:r>
              <a:rPr lang="en-CA" dirty="0">
                <a:ea typeface="Roboto" panose="02000000000000000000" pitchFamily="2" charset="0"/>
                <a:cs typeface="Roboto" panose="02000000000000000000" pitchFamily="2" charset="0"/>
              </a:rPr>
              <a:t> </a:t>
            </a:r>
            <a:r>
              <a:rPr lang="en-CA" b="0" i="0" dirty="0">
                <a:effectLst/>
                <a:ea typeface="Roboto" panose="02000000000000000000" pitchFamily="2" charset="0"/>
                <a:cs typeface="Roboto" panose="02000000000000000000" pitchFamily="2" charset="0"/>
              </a:rPr>
              <a:t>Fill tube to appropriate fill volume as indicated on the tube.</a:t>
            </a:r>
          </a:p>
          <a:p>
            <a:pPr marL="0" indent="0">
              <a:buNone/>
            </a:pPr>
            <a:endParaRPr lang="en-CA" dirty="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0B876A73-06B5-8010-647C-ECA95B7C87F1}"/>
              </a:ext>
            </a:extLst>
          </p:cNvPr>
          <p:cNvSpPr txBox="1"/>
          <p:nvPr/>
        </p:nvSpPr>
        <p:spPr>
          <a:xfrm>
            <a:off x="10425298" y="6488668"/>
            <a:ext cx="1857004" cy="369332"/>
          </a:xfrm>
          <a:prstGeom prst="rect">
            <a:avLst/>
          </a:prstGeom>
          <a:noFill/>
        </p:spPr>
        <p:txBody>
          <a:bodyPr wrap="square">
            <a:spAutoFit/>
          </a:bodyPr>
          <a:lstStyle/>
          <a:p>
            <a:r>
              <a:rPr lang="en-CA" dirty="0"/>
              <a:t>(</a:t>
            </a:r>
            <a:r>
              <a:rPr lang="en-CA" sz="1800" dirty="0"/>
              <a:t>WOHS, 2021). </a:t>
            </a:r>
            <a:endParaRPr lang="en-CA" dirty="0"/>
          </a:p>
        </p:txBody>
      </p:sp>
    </p:spTree>
    <p:extLst>
      <p:ext uri="{BB962C8B-B14F-4D97-AF65-F5344CB8AC3E}">
        <p14:creationId xmlns:p14="http://schemas.microsoft.com/office/powerpoint/2010/main" val="7883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64" name="Rectangle 206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234FF-6289-8566-CEE5-FAFB831459BC}"/>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b="1" dirty="0">
                <a:solidFill>
                  <a:schemeClr val="tx1"/>
                </a:solidFill>
              </a:rPr>
              <a:t>Order of Draw Tube Guide</a:t>
            </a:r>
          </a:p>
        </p:txBody>
      </p:sp>
      <p:sp>
        <p:nvSpPr>
          <p:cNvPr id="4" name="TextBox 3">
            <a:extLst>
              <a:ext uri="{FF2B5EF4-FFF2-40B4-BE49-F238E27FC236}">
                <a16:creationId xmlns:a16="http://schemas.microsoft.com/office/drawing/2014/main" id="{C969B06C-866E-81D1-7350-0A1994DB90CF}"/>
              </a:ext>
            </a:extLst>
          </p:cNvPr>
          <p:cNvSpPr txBox="1"/>
          <p:nvPr/>
        </p:nvSpPr>
        <p:spPr>
          <a:xfrm>
            <a:off x="761802" y="2743200"/>
            <a:ext cx="4646905" cy="3613149"/>
          </a:xfrm>
          <a:prstGeom prst="rect">
            <a:avLst/>
          </a:prstGeom>
        </p:spPr>
        <p:txBody>
          <a:bodyPr vert="horz" lIns="91440" tIns="45720" rIns="91440" bIns="45720" rtlCol="0" anchor="ctr">
            <a:normAutofit/>
          </a:bodyPr>
          <a:lstStyle/>
          <a:p>
            <a:pPr marL="685800" indent="-457200">
              <a:lnSpc>
                <a:spcPct val="90000"/>
              </a:lnSpc>
              <a:spcAft>
                <a:spcPts val="600"/>
              </a:spcAft>
              <a:buFont typeface="+mj-lt"/>
              <a:buAutoNum type="arabicPeriod"/>
            </a:pPr>
            <a:r>
              <a:rPr lang="en-US" sz="2800" dirty="0"/>
              <a:t>Blood Culture Bottles</a:t>
            </a:r>
          </a:p>
          <a:p>
            <a:pPr marL="685800" indent="-457200">
              <a:lnSpc>
                <a:spcPct val="90000"/>
              </a:lnSpc>
              <a:spcAft>
                <a:spcPts val="600"/>
              </a:spcAft>
              <a:buFont typeface="+mj-lt"/>
              <a:buAutoNum type="arabicPeriod"/>
            </a:pPr>
            <a:r>
              <a:rPr lang="en-US" sz="2800" dirty="0"/>
              <a:t>Coagulation Tubes</a:t>
            </a:r>
          </a:p>
          <a:p>
            <a:pPr marL="685800" indent="-457200">
              <a:lnSpc>
                <a:spcPct val="90000"/>
              </a:lnSpc>
              <a:spcAft>
                <a:spcPts val="600"/>
              </a:spcAft>
              <a:buFont typeface="+mj-lt"/>
              <a:buAutoNum type="arabicPeriod"/>
            </a:pPr>
            <a:r>
              <a:rPr lang="en-US" sz="2800" dirty="0"/>
              <a:t>Tube with NO ADDITIVES</a:t>
            </a:r>
          </a:p>
          <a:p>
            <a:pPr marL="685800" indent="-457200">
              <a:lnSpc>
                <a:spcPct val="90000"/>
              </a:lnSpc>
              <a:spcAft>
                <a:spcPts val="600"/>
              </a:spcAft>
              <a:buFont typeface="+mj-lt"/>
              <a:buAutoNum type="arabicPeriod"/>
            </a:pPr>
            <a:r>
              <a:rPr lang="en-US" sz="2800" dirty="0"/>
              <a:t>Other tubes with ADDITIVIES</a:t>
            </a:r>
          </a:p>
        </p:txBody>
      </p:sp>
      <p:pic>
        <p:nvPicPr>
          <p:cNvPr id="2050" name="Picture 2" descr="BD Vacutainer® System - St Vincent's University Hospital">
            <a:extLst>
              <a:ext uri="{FF2B5EF4-FFF2-40B4-BE49-F238E27FC236}">
                <a16:creationId xmlns:a16="http://schemas.microsoft.com/office/drawing/2014/main" id="{587F30BD-EBB4-D730-95D1-83D95E510A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1" r="1" b="6905"/>
          <a:stretch/>
        </p:blipFill>
        <p:spPr bwMode="auto">
          <a:xfrm>
            <a:off x="6095998" y="0"/>
            <a:ext cx="5954876" cy="669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77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9" name="Freeform: Shape 51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1" name="Rectangle 51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Freeform: Shape 51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7" name="Isosceles Triangle 51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FC692E3B-C56A-B2CD-AC2F-0046F636500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721143" y="214449"/>
            <a:ext cx="6299300" cy="60000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39" name="Isosceles Triangle 51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37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66" y="420847"/>
            <a:ext cx="10515600" cy="751839"/>
          </a:xfrm>
        </p:spPr>
        <p:txBody>
          <a:bodyPr/>
          <a:lstStyle/>
          <a:p>
            <a:pPr algn="ctr"/>
            <a:r>
              <a:rPr lang="en-CA" b="1" dirty="0"/>
              <a:t>Blood Collection Tubes</a:t>
            </a:r>
          </a:p>
        </p:txBody>
      </p:sp>
      <p:sp>
        <p:nvSpPr>
          <p:cNvPr id="4" name="AutoShape 2" descr="Common blood collection tubes, their additives and laboratory uses ...">
            <a:extLst>
              <a:ext uri="{FF2B5EF4-FFF2-40B4-BE49-F238E27FC236}">
                <a16:creationId xmlns:a16="http://schemas.microsoft.com/office/drawing/2014/main" id="{193086B8-6E81-B6A8-77EC-7AC778706D9B}"/>
              </a:ext>
            </a:extLst>
          </p:cNvPr>
          <p:cNvSpPr>
            <a:spLocks noChangeAspect="1" noChangeArrowheads="1"/>
          </p:cNvSpPr>
          <p:nvPr/>
        </p:nvSpPr>
        <p:spPr bwMode="auto">
          <a:xfrm>
            <a:off x="4738255" y="2071255"/>
            <a:ext cx="1510145" cy="1510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Common blood collection tubes, their additives and laboratory uses ...">
            <a:extLst>
              <a:ext uri="{FF2B5EF4-FFF2-40B4-BE49-F238E27FC236}">
                <a16:creationId xmlns:a16="http://schemas.microsoft.com/office/drawing/2014/main" id="{4200A96A-5B47-19D3-705A-FF69F59827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80" name="Picture 8" descr="Light Blue Tube Phlebotomy Market Size And Forecast To 2026 ...">
            <a:extLst>
              <a:ext uri="{FF2B5EF4-FFF2-40B4-BE49-F238E27FC236}">
                <a16:creationId xmlns:a16="http://schemas.microsoft.com/office/drawing/2014/main" id="{AC665FA8-5C89-AF61-AD60-3FC5CBDBF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35" y="1422517"/>
            <a:ext cx="7597642" cy="463871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lood Culture Set (1 Anaerobic - 1 Aerobic) - Pathologists' Regional ...">
            <a:extLst>
              <a:ext uri="{FF2B5EF4-FFF2-40B4-BE49-F238E27FC236}">
                <a16:creationId xmlns:a16="http://schemas.microsoft.com/office/drawing/2014/main" id="{CA9EF44E-0173-2E03-D5CD-9414BDB74A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64" r="18599"/>
          <a:stretch/>
        </p:blipFill>
        <p:spPr bwMode="auto">
          <a:xfrm>
            <a:off x="8553072" y="1035762"/>
            <a:ext cx="3130062" cy="51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95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C3DEE0-AAC1-E898-3D9B-226E854AD1CA}"/>
              </a:ext>
            </a:extLst>
          </p:cNvPr>
          <p:cNvSpPr>
            <a:spLocks noGrp="1"/>
          </p:cNvSpPr>
          <p:nvPr>
            <p:ph type="title"/>
          </p:nvPr>
        </p:nvSpPr>
        <p:spPr>
          <a:xfrm>
            <a:off x="481157" y="421296"/>
            <a:ext cx="10515600" cy="751839"/>
          </a:xfrm>
        </p:spPr>
        <p:txBody>
          <a:bodyPr/>
          <a:lstStyle/>
          <a:p>
            <a:pPr algn="ctr"/>
            <a:r>
              <a:rPr lang="en-CA" sz="4400" b="1" i="0" dirty="0">
                <a:solidFill>
                  <a:srgbClr val="009999"/>
                </a:solidFill>
                <a:effectLst/>
                <a:ea typeface="Roboto" panose="02000000000000000000" pitchFamily="2" charset="0"/>
                <a:cs typeface="Roboto" panose="02000000000000000000" pitchFamily="2" charset="0"/>
              </a:rPr>
              <a:t>Sampling Blood Cultures</a:t>
            </a:r>
            <a:endParaRPr lang="en-CA" b="1" dirty="0">
              <a:solidFill>
                <a:srgbClr val="009999"/>
              </a:solidFill>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9DEF8FC7-49CE-4C46-366D-06E8B4AAC94B}"/>
              </a:ext>
            </a:extLst>
          </p:cNvPr>
          <p:cNvSpPr txBox="1"/>
          <p:nvPr/>
        </p:nvSpPr>
        <p:spPr>
          <a:xfrm>
            <a:off x="963215" y="1173725"/>
            <a:ext cx="10265569" cy="5262979"/>
          </a:xfrm>
          <a:prstGeom prst="rect">
            <a:avLst/>
          </a:prstGeom>
          <a:noFill/>
        </p:spPr>
        <p:txBody>
          <a:bodyPr wrap="square">
            <a:spAutoFit/>
          </a:bodyPr>
          <a:lstStyle/>
          <a:p>
            <a:pPr marL="285750" indent="-285750">
              <a:buFont typeface="Wingdings" panose="05000000000000000000" pitchFamily="2" charset="2"/>
              <a:buChar char="§"/>
            </a:pPr>
            <a:r>
              <a:rPr lang="en-CA" sz="2400" dirty="0">
                <a:ea typeface="Roboto" panose="02000000000000000000" pitchFamily="2" charset="0"/>
                <a:cs typeface="Roboto" panose="02000000000000000000" pitchFamily="2" charset="0"/>
              </a:rPr>
              <a:t>O</a:t>
            </a:r>
            <a:r>
              <a:rPr lang="en-CA" sz="2400" b="0" i="0" dirty="0">
                <a:effectLst/>
                <a:ea typeface="Roboto" panose="02000000000000000000" pitchFamily="2" charset="0"/>
                <a:cs typeface="Roboto" panose="02000000000000000000" pitchFamily="2" charset="0"/>
              </a:rPr>
              <a:t>btain blood cultures prior to initiating antimicrobial therapy, with a prescribers orders.</a:t>
            </a:r>
          </a:p>
          <a:p>
            <a:pPr marL="285750" indent="-285750">
              <a:buFont typeface="Wingdings" panose="05000000000000000000" pitchFamily="2" charset="2"/>
              <a:buChar char="§"/>
            </a:pPr>
            <a:r>
              <a:rPr lang="en-CA" sz="2400" dirty="0"/>
              <a:t>S</a:t>
            </a:r>
            <a:r>
              <a:rPr lang="en-CA" sz="2400" b="0" i="0" dirty="0">
                <a:effectLst/>
              </a:rPr>
              <a:t>et of blood cultures = Aerobic and anaerobic samples. </a:t>
            </a:r>
          </a:p>
          <a:p>
            <a:pPr marL="742950" lvl="1" indent="-285750">
              <a:buFont typeface="Wingdings" panose="05000000000000000000" pitchFamily="2" charset="2"/>
              <a:buChar char="§"/>
            </a:pPr>
            <a:r>
              <a:rPr lang="en-CA" sz="2400" b="0" i="0" dirty="0">
                <a:solidFill>
                  <a:srgbClr val="009999"/>
                </a:solidFill>
                <a:effectLst/>
              </a:rPr>
              <a:t>Aerobic samples </a:t>
            </a:r>
            <a:r>
              <a:rPr lang="en-CA" sz="2400" b="0" i="0" dirty="0">
                <a:effectLst/>
              </a:rPr>
              <a:t>must always be collected </a:t>
            </a:r>
            <a:r>
              <a:rPr lang="en-CA" sz="2400" b="0" i="0" dirty="0">
                <a:solidFill>
                  <a:srgbClr val="009999"/>
                </a:solidFill>
                <a:effectLst/>
              </a:rPr>
              <a:t>first</a:t>
            </a:r>
            <a:r>
              <a:rPr lang="en-CA" sz="2400" b="0" i="0" dirty="0">
                <a:effectLst/>
              </a:rPr>
              <a:t>, as the winged devise has a small amount of air in the extension tubing and can be placed safely in the aerobic culture bottle without altering the results. If there is difficulty collecting sufficient blood for both aerobic and anaerobic samples, the aerobic blood culture is the desired culture.</a:t>
            </a:r>
          </a:p>
          <a:p>
            <a:pPr marL="742950" lvl="1" indent="-285750">
              <a:buFont typeface="Wingdings" panose="05000000000000000000" pitchFamily="2" charset="2"/>
              <a:buChar char="§"/>
            </a:pPr>
            <a:r>
              <a:rPr lang="en-CA" sz="2400" dirty="0">
                <a:solidFill>
                  <a:srgbClr val="009999"/>
                </a:solidFill>
              </a:rPr>
              <a:t>T</a:t>
            </a:r>
            <a:r>
              <a:rPr lang="en-CA" sz="2400" b="0" i="0" dirty="0">
                <a:solidFill>
                  <a:srgbClr val="009999"/>
                </a:solidFill>
                <a:effectLst/>
              </a:rPr>
              <a:t>wo blood culture sets </a:t>
            </a:r>
            <a:r>
              <a:rPr lang="en-CA" sz="2400" b="0" i="0" dirty="0">
                <a:effectLst/>
              </a:rPr>
              <a:t>should be taken </a:t>
            </a:r>
            <a:r>
              <a:rPr lang="en-CA" sz="2400" b="0" i="0" dirty="0">
                <a:solidFill>
                  <a:srgbClr val="009999"/>
                </a:solidFill>
                <a:effectLst/>
              </a:rPr>
              <a:t>within 24-hour period</a:t>
            </a:r>
          </a:p>
          <a:p>
            <a:pPr marL="285750" indent="-285750">
              <a:buFont typeface="Wingdings" panose="05000000000000000000" pitchFamily="2" charset="2"/>
              <a:buChar char="§"/>
            </a:pPr>
            <a:r>
              <a:rPr lang="en-CA" sz="2400" b="0" i="0" dirty="0">
                <a:effectLst/>
              </a:rPr>
              <a:t>The dust cap from the new blood culture bottle must be removed and the top of each bottle must be </a:t>
            </a:r>
            <a:r>
              <a:rPr lang="en-CA" sz="2400" b="0" i="0" dirty="0">
                <a:solidFill>
                  <a:srgbClr val="009999"/>
                </a:solidFill>
                <a:effectLst/>
              </a:rPr>
              <a:t>cleansed rigorously with 2% Chlorhexidine Gluconate and 70% isopropyl alcohol</a:t>
            </a:r>
            <a:r>
              <a:rPr lang="en-CA" sz="2400" dirty="0">
                <a:solidFill>
                  <a:srgbClr val="009999"/>
                </a:solidFill>
              </a:rPr>
              <a:t>, </a:t>
            </a:r>
            <a:r>
              <a:rPr lang="en-CA" sz="2400" b="0" i="0" dirty="0">
                <a:effectLst/>
              </a:rPr>
              <a:t>allowing to air dry completely prior to obtaining blood specimen into the bottle. </a:t>
            </a:r>
            <a:endParaRPr lang="en-CA" sz="2400" b="0" i="0" dirty="0">
              <a:effectLst/>
              <a:ea typeface="Roboto" panose="02000000000000000000" pitchFamily="2" charset="0"/>
              <a:cs typeface="Roboto" panose="02000000000000000000" pitchFamily="2" charset="0"/>
            </a:endParaRPr>
          </a:p>
          <a:p>
            <a:pPr marL="285750" indent="-285750">
              <a:buFont typeface="Wingdings" panose="05000000000000000000" pitchFamily="2" charset="2"/>
              <a:buChar char="§"/>
            </a:pPr>
            <a:endParaRPr lang="en-CA" sz="2400" dirty="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06F0AB7D-4707-8BDE-3BF6-2AF1674B41DD}"/>
              </a:ext>
            </a:extLst>
          </p:cNvPr>
          <p:cNvSpPr txBox="1"/>
          <p:nvPr/>
        </p:nvSpPr>
        <p:spPr>
          <a:xfrm>
            <a:off x="10575026" y="5859469"/>
            <a:ext cx="1857004" cy="369332"/>
          </a:xfrm>
          <a:prstGeom prst="rect">
            <a:avLst/>
          </a:prstGeom>
          <a:noFill/>
        </p:spPr>
        <p:txBody>
          <a:bodyPr wrap="square">
            <a:spAutoFit/>
          </a:bodyPr>
          <a:lstStyle/>
          <a:p>
            <a:r>
              <a:rPr lang="en-CA" dirty="0"/>
              <a:t>(</a:t>
            </a:r>
            <a:r>
              <a:rPr lang="en-CA" sz="1800" dirty="0"/>
              <a:t>WOHS, 2021). </a:t>
            </a:r>
            <a:endParaRPr lang="en-CA" dirty="0"/>
          </a:p>
        </p:txBody>
      </p:sp>
    </p:spTree>
    <p:extLst>
      <p:ext uri="{BB962C8B-B14F-4D97-AF65-F5344CB8AC3E}">
        <p14:creationId xmlns:p14="http://schemas.microsoft.com/office/powerpoint/2010/main" val="369915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5959-06CA-CFC2-142E-2A12D37C4EFC}"/>
              </a:ext>
            </a:extLst>
          </p:cNvPr>
          <p:cNvSpPr>
            <a:spLocks noGrp="1"/>
          </p:cNvSpPr>
          <p:nvPr>
            <p:ph type="title"/>
          </p:nvPr>
        </p:nvSpPr>
        <p:spPr/>
        <p:txBody>
          <a:bodyPr/>
          <a:lstStyle/>
          <a:p>
            <a:pPr algn="ctr"/>
            <a:r>
              <a:rPr lang="en-CA" sz="4400" b="1" i="0" dirty="0">
                <a:solidFill>
                  <a:srgbClr val="009999"/>
                </a:solidFill>
                <a:effectLst/>
                <a:ea typeface="Roboto" panose="02000000000000000000" pitchFamily="2" charset="0"/>
                <a:cs typeface="Roboto" panose="02000000000000000000" pitchFamily="2" charset="0"/>
              </a:rPr>
              <a:t>Sampling Blood Cultures</a:t>
            </a:r>
            <a:endParaRPr lang="en-CA" b="1" dirty="0">
              <a:solidFill>
                <a:srgbClr val="009999"/>
              </a:solidFill>
            </a:endParaRPr>
          </a:p>
        </p:txBody>
      </p:sp>
      <p:sp>
        <p:nvSpPr>
          <p:cNvPr id="10" name="Content Placeholder 9">
            <a:extLst>
              <a:ext uri="{FF2B5EF4-FFF2-40B4-BE49-F238E27FC236}">
                <a16:creationId xmlns:a16="http://schemas.microsoft.com/office/drawing/2014/main" id="{7BEB080D-2AAF-1044-2B8E-7BD0785643D3}"/>
              </a:ext>
            </a:extLst>
          </p:cNvPr>
          <p:cNvSpPr>
            <a:spLocks noGrp="1"/>
          </p:cNvSpPr>
          <p:nvPr>
            <p:ph idx="1"/>
          </p:nvPr>
        </p:nvSpPr>
        <p:spPr/>
        <p:txBody>
          <a:bodyPr>
            <a:normAutofit/>
          </a:bodyPr>
          <a:lstStyle/>
          <a:p>
            <a:r>
              <a:rPr lang="en-CA" sz="2400" b="0" i="0" dirty="0">
                <a:effectLst/>
                <a:ea typeface="Roboto" panose="02000000000000000000" pitchFamily="2" charset="0"/>
                <a:cs typeface="Roboto" panose="02000000000000000000" pitchFamily="2" charset="0"/>
              </a:rPr>
              <a:t>Blood cultures may be collected serially (separated by a time interval) or simultaneously (separate site, separate venipuncture, not separated by specific time interval.</a:t>
            </a:r>
          </a:p>
          <a:p>
            <a:pPr lvl="1"/>
            <a:r>
              <a:rPr lang="en-CA" b="0" i="0" dirty="0">
                <a:effectLst/>
                <a:ea typeface="Roboto" panose="02000000000000000000" pitchFamily="2" charset="0"/>
                <a:cs typeface="Roboto" panose="02000000000000000000" pitchFamily="2" charset="0"/>
              </a:rPr>
              <a:t>For adults, the </a:t>
            </a:r>
            <a:r>
              <a:rPr lang="en-CA" b="1" i="0" dirty="0">
                <a:effectLst/>
                <a:ea typeface="Roboto" panose="02000000000000000000" pitchFamily="2" charset="0"/>
                <a:cs typeface="Roboto" panose="02000000000000000000" pitchFamily="2" charset="0"/>
              </a:rPr>
              <a:t>first set </a:t>
            </a:r>
            <a:r>
              <a:rPr lang="en-CA" b="0" i="0" dirty="0">
                <a:effectLst/>
                <a:ea typeface="Roboto" panose="02000000000000000000" pitchFamily="2" charset="0"/>
                <a:cs typeface="Roboto" panose="02000000000000000000" pitchFamily="2" charset="0"/>
              </a:rPr>
              <a:t>should consist of an </a:t>
            </a:r>
            <a:r>
              <a:rPr lang="en-CA" b="1" i="0" dirty="0">
                <a:effectLst/>
                <a:ea typeface="Roboto" panose="02000000000000000000" pitchFamily="2" charset="0"/>
                <a:cs typeface="Roboto" panose="02000000000000000000" pitchFamily="2" charset="0"/>
              </a:rPr>
              <a:t>aerobic as well as an anaerobic </a:t>
            </a:r>
            <a:r>
              <a:rPr lang="en-CA" b="0" i="0" dirty="0">
                <a:effectLst/>
                <a:ea typeface="Roboto" panose="02000000000000000000" pitchFamily="2" charset="0"/>
                <a:cs typeface="Roboto" panose="02000000000000000000" pitchFamily="2" charset="0"/>
              </a:rPr>
              <a:t>bottle. </a:t>
            </a:r>
            <a:r>
              <a:rPr lang="en-CA" b="0" i="0" dirty="0">
                <a:solidFill>
                  <a:srgbClr val="009999"/>
                </a:solidFill>
                <a:effectLst/>
                <a:ea typeface="Roboto" panose="02000000000000000000" pitchFamily="2" charset="0"/>
                <a:cs typeface="Roboto" panose="02000000000000000000" pitchFamily="2" charset="0"/>
              </a:rPr>
              <a:t>Each sample </a:t>
            </a:r>
            <a:r>
              <a:rPr lang="en-CA" b="0" i="0" dirty="0">
                <a:effectLst/>
                <a:ea typeface="Roboto" panose="02000000000000000000" pitchFamily="2" charset="0"/>
                <a:cs typeface="Roboto" panose="02000000000000000000" pitchFamily="2" charset="0"/>
              </a:rPr>
              <a:t>should be filled with </a:t>
            </a:r>
            <a:r>
              <a:rPr lang="en-CA" b="0" i="0" dirty="0">
                <a:solidFill>
                  <a:srgbClr val="009999"/>
                </a:solidFill>
                <a:effectLst/>
                <a:ea typeface="Roboto" panose="02000000000000000000" pitchFamily="2" charset="0"/>
                <a:cs typeface="Roboto" panose="02000000000000000000" pitchFamily="2" charset="0"/>
              </a:rPr>
              <a:t>8-10mL of blood </a:t>
            </a:r>
            <a:r>
              <a:rPr lang="en-CA" b="0" i="0" dirty="0">
                <a:effectLst/>
                <a:ea typeface="Roboto" panose="02000000000000000000" pitchFamily="2" charset="0"/>
                <a:cs typeface="Roboto" panose="02000000000000000000" pitchFamily="2" charset="0"/>
              </a:rPr>
              <a:t>per bottle, as per manufacturer's recommendations.</a:t>
            </a:r>
          </a:p>
          <a:p>
            <a:pPr lvl="1"/>
            <a:r>
              <a:rPr lang="en-CA" b="0" i="0" dirty="0">
                <a:effectLst/>
                <a:ea typeface="Roboto" panose="02000000000000000000" pitchFamily="2" charset="0"/>
                <a:cs typeface="Roboto" panose="02000000000000000000" pitchFamily="2" charset="0"/>
              </a:rPr>
              <a:t>The </a:t>
            </a:r>
            <a:r>
              <a:rPr lang="en-CA" b="1" i="0" dirty="0">
                <a:effectLst/>
                <a:ea typeface="Roboto" panose="02000000000000000000" pitchFamily="2" charset="0"/>
                <a:cs typeface="Roboto" panose="02000000000000000000" pitchFamily="2" charset="0"/>
              </a:rPr>
              <a:t>second set </a:t>
            </a:r>
            <a:r>
              <a:rPr lang="en-CA" b="0" i="0" dirty="0">
                <a:effectLst/>
                <a:ea typeface="Roboto" panose="02000000000000000000" pitchFamily="2" charset="0"/>
                <a:cs typeface="Roboto" panose="02000000000000000000" pitchFamily="2" charset="0"/>
              </a:rPr>
              <a:t>consist of </a:t>
            </a:r>
            <a:r>
              <a:rPr lang="en-CA" b="1" i="0" dirty="0">
                <a:effectLst/>
                <a:ea typeface="Roboto" panose="02000000000000000000" pitchFamily="2" charset="0"/>
                <a:cs typeface="Roboto" panose="02000000000000000000" pitchFamily="2" charset="0"/>
              </a:rPr>
              <a:t>only an aerobic bottle</a:t>
            </a:r>
            <a:r>
              <a:rPr lang="en-CA" b="0" i="0" dirty="0">
                <a:effectLst/>
                <a:ea typeface="Roboto" panose="02000000000000000000" pitchFamily="2" charset="0"/>
                <a:cs typeface="Roboto" panose="02000000000000000000" pitchFamily="2" charset="0"/>
              </a:rPr>
              <a:t>.</a:t>
            </a:r>
          </a:p>
          <a:p>
            <a:pPr marL="457200" lvl="1" indent="0">
              <a:buNone/>
            </a:pPr>
            <a:endParaRPr lang="en-CA" b="0" i="0" dirty="0">
              <a:effectLst/>
              <a:ea typeface="Roboto" panose="02000000000000000000" pitchFamily="2" charset="0"/>
              <a:cs typeface="Roboto" panose="02000000000000000000" pitchFamily="2" charset="0"/>
            </a:endParaRPr>
          </a:p>
          <a:p>
            <a:pPr marL="457200" lvl="1" indent="0">
              <a:buNone/>
            </a:pPr>
            <a:endParaRPr lang="en-CA" dirty="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935135E7-6B79-B53B-A1D2-5AD1DA616A17}"/>
              </a:ext>
            </a:extLst>
          </p:cNvPr>
          <p:cNvSpPr txBox="1"/>
          <p:nvPr/>
        </p:nvSpPr>
        <p:spPr>
          <a:xfrm>
            <a:off x="10529306" y="6311900"/>
            <a:ext cx="1857004" cy="369332"/>
          </a:xfrm>
          <a:prstGeom prst="rect">
            <a:avLst/>
          </a:prstGeom>
          <a:noFill/>
        </p:spPr>
        <p:txBody>
          <a:bodyPr wrap="square">
            <a:spAutoFit/>
          </a:bodyPr>
          <a:lstStyle/>
          <a:p>
            <a:r>
              <a:rPr lang="en-CA" dirty="0"/>
              <a:t>(</a:t>
            </a:r>
            <a:r>
              <a:rPr lang="en-CA" sz="1800" dirty="0"/>
              <a:t>WOHS, 2021). </a:t>
            </a:r>
            <a:endParaRPr lang="en-CA" dirty="0"/>
          </a:p>
        </p:txBody>
      </p:sp>
    </p:spTree>
    <p:extLst>
      <p:ext uri="{BB962C8B-B14F-4D97-AF65-F5344CB8AC3E}">
        <p14:creationId xmlns:p14="http://schemas.microsoft.com/office/powerpoint/2010/main" val="67922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0E38-1A25-56FA-D9AF-A44E4F182F68}"/>
              </a:ext>
            </a:extLst>
          </p:cNvPr>
          <p:cNvSpPr>
            <a:spLocks noGrp="1"/>
          </p:cNvSpPr>
          <p:nvPr>
            <p:ph type="title"/>
          </p:nvPr>
        </p:nvSpPr>
        <p:spPr/>
        <p:txBody>
          <a:bodyPr/>
          <a:lstStyle/>
          <a:p>
            <a:pPr algn="ctr"/>
            <a:r>
              <a:rPr lang="en-CA" b="1" i="0" dirty="0">
                <a:solidFill>
                  <a:srgbClr val="009999"/>
                </a:solidFill>
                <a:effectLst/>
                <a:ea typeface="Roboto" panose="02000000000000000000" pitchFamily="2" charset="0"/>
                <a:cs typeface="Roboto" panose="02000000000000000000" pitchFamily="2" charset="0"/>
              </a:rPr>
              <a:t>Labeling of Specimens</a:t>
            </a:r>
            <a:endParaRPr lang="en-CA" b="1" dirty="0">
              <a:solidFill>
                <a:srgbClr val="009999"/>
              </a:solidFill>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3DEB0EE0-D310-0886-EEE8-10A62FBAADA9}"/>
              </a:ext>
            </a:extLst>
          </p:cNvPr>
          <p:cNvSpPr>
            <a:spLocks noGrp="1"/>
          </p:cNvSpPr>
          <p:nvPr>
            <p:ph idx="1"/>
          </p:nvPr>
        </p:nvSpPr>
        <p:spPr/>
        <p:txBody>
          <a:bodyPr>
            <a:normAutofit/>
          </a:bodyPr>
          <a:lstStyle/>
          <a:p>
            <a:pPr marL="514350" indent="-514350">
              <a:buFont typeface="+mj-lt"/>
              <a:buAutoNum type="arabicParenR"/>
            </a:pPr>
            <a:endParaRPr lang="en-CA" sz="2400" b="0" i="0" u="none" strike="noStrike" baseline="0" dirty="0">
              <a:solidFill>
                <a:srgbClr val="000000"/>
              </a:solidFill>
              <a:latin typeface="Calibri (Body)"/>
            </a:endParaRPr>
          </a:p>
          <a:p>
            <a:pPr marL="514350" indent="-514350">
              <a:buFont typeface="+mj-lt"/>
              <a:buAutoNum type="arabicParenR"/>
            </a:pPr>
            <a:endParaRPr lang="en-CA" sz="2400" b="0" i="0" u="none" strike="noStrike" baseline="0" dirty="0">
              <a:solidFill>
                <a:srgbClr val="000000"/>
              </a:solidFill>
              <a:latin typeface="Calibri (Body)"/>
            </a:endParaRPr>
          </a:p>
          <a:p>
            <a:pPr marL="514350" indent="-514350">
              <a:buFont typeface="+mj-lt"/>
              <a:buAutoNum type="arabicParenR"/>
            </a:pPr>
            <a:endParaRPr lang="en-CA" sz="2400" dirty="0">
              <a:latin typeface="Calibri (Body)"/>
            </a:endParaRPr>
          </a:p>
        </p:txBody>
      </p:sp>
      <p:sp>
        <p:nvSpPr>
          <p:cNvPr id="5" name="TextBox 4">
            <a:extLst>
              <a:ext uri="{FF2B5EF4-FFF2-40B4-BE49-F238E27FC236}">
                <a16:creationId xmlns:a16="http://schemas.microsoft.com/office/drawing/2014/main" id="{0E7A83C2-C2EA-5ECF-0CDB-0CD943195B02}"/>
              </a:ext>
            </a:extLst>
          </p:cNvPr>
          <p:cNvSpPr txBox="1"/>
          <p:nvPr/>
        </p:nvSpPr>
        <p:spPr>
          <a:xfrm>
            <a:off x="1191490" y="1690688"/>
            <a:ext cx="9781309" cy="4893647"/>
          </a:xfrm>
          <a:prstGeom prst="rect">
            <a:avLst/>
          </a:prstGeom>
          <a:noFill/>
        </p:spPr>
        <p:txBody>
          <a:bodyPr wrap="square">
            <a:spAutoFit/>
          </a:bodyPr>
          <a:lstStyle/>
          <a:p>
            <a:pPr marL="285750" indent="-285750" algn="l" fontAlgn="base">
              <a:buFont typeface="Wingdings" panose="05000000000000000000" pitchFamily="2" charset="2"/>
              <a:buChar char="§"/>
            </a:pPr>
            <a:r>
              <a:rPr lang="en-CA" sz="2400" b="0" i="0" dirty="0">
                <a:solidFill>
                  <a:srgbClr val="009999"/>
                </a:solidFill>
                <a:effectLst/>
                <a:ea typeface="Roboto" panose="02000000000000000000" pitchFamily="2" charset="0"/>
                <a:cs typeface="Roboto" panose="02000000000000000000" pitchFamily="2" charset="0"/>
              </a:rPr>
              <a:t>All specimens must be labeled </a:t>
            </a:r>
            <a:r>
              <a:rPr lang="en-CA" sz="2400" b="0" i="0" dirty="0">
                <a:effectLst/>
                <a:ea typeface="Roboto" panose="02000000000000000000" pitchFamily="2" charset="0"/>
                <a:cs typeface="Roboto" panose="02000000000000000000" pitchFamily="2" charset="0"/>
              </a:rPr>
              <a:t>at the patient's point of care by the collector immediately after collection and be labelled with:</a:t>
            </a:r>
          </a:p>
          <a:p>
            <a:pPr marL="742950" lvl="1" indent="-285750" algn="l" fontAlgn="base">
              <a:buFont typeface="+mj-lt"/>
              <a:buAutoNum type="arabicPeriod"/>
            </a:pPr>
            <a:r>
              <a:rPr lang="en-CA" sz="2400" b="0" i="0" dirty="0">
                <a:effectLst/>
                <a:ea typeface="Roboto" panose="02000000000000000000" pitchFamily="2" charset="0"/>
                <a:cs typeface="Roboto" panose="02000000000000000000" pitchFamily="2" charset="0"/>
              </a:rPr>
              <a:t>Patient full name</a:t>
            </a:r>
          </a:p>
          <a:p>
            <a:pPr marL="742950" lvl="1" indent="-285750" algn="l" fontAlgn="base">
              <a:buFont typeface="+mj-lt"/>
              <a:buAutoNum type="arabicPeriod"/>
            </a:pPr>
            <a:r>
              <a:rPr lang="en-CA" sz="2400" b="0" i="0" dirty="0">
                <a:effectLst/>
                <a:ea typeface="Roboto" panose="02000000000000000000" pitchFamily="2" charset="0"/>
                <a:cs typeface="Roboto" panose="02000000000000000000" pitchFamily="2" charset="0"/>
              </a:rPr>
              <a:t>Unique identifier</a:t>
            </a:r>
          </a:p>
          <a:p>
            <a:pPr marL="742950" lvl="1" indent="-285750" algn="l" fontAlgn="base">
              <a:buFont typeface="+mj-lt"/>
              <a:buAutoNum type="arabicPeriod"/>
            </a:pPr>
            <a:r>
              <a:rPr lang="en-CA" sz="2400" b="0" i="0" dirty="0">
                <a:effectLst/>
                <a:ea typeface="Roboto" panose="02000000000000000000" pitchFamily="2" charset="0"/>
                <a:cs typeface="Roboto" panose="02000000000000000000" pitchFamily="2" charset="0"/>
              </a:rPr>
              <a:t>Date and time of collection</a:t>
            </a:r>
          </a:p>
          <a:p>
            <a:pPr marL="742950" lvl="1" indent="-285750" algn="l" fontAlgn="base">
              <a:buFont typeface="+mj-lt"/>
              <a:buAutoNum type="arabicPeriod"/>
            </a:pPr>
            <a:r>
              <a:rPr lang="en-CA" sz="2400" b="0" i="0" dirty="0" err="1">
                <a:effectLst/>
                <a:ea typeface="Roboto" panose="02000000000000000000" pitchFamily="2" charset="0"/>
                <a:cs typeface="Roboto" panose="02000000000000000000" pitchFamily="2" charset="0"/>
              </a:rPr>
              <a:t>Mneumonic</a:t>
            </a:r>
            <a:r>
              <a:rPr lang="en-CA" sz="2400" b="0" i="0" dirty="0">
                <a:effectLst/>
                <a:ea typeface="Roboto" panose="02000000000000000000" pitchFamily="2" charset="0"/>
                <a:cs typeface="Roboto" panose="02000000000000000000" pitchFamily="2" charset="0"/>
              </a:rPr>
              <a:t> of collector (legible)</a:t>
            </a:r>
          </a:p>
          <a:p>
            <a:pPr lvl="1" algn="l" fontAlgn="base"/>
            <a:endParaRPr lang="en-CA" sz="2400" b="0" i="0" dirty="0">
              <a:effectLst/>
              <a:ea typeface="Roboto" panose="02000000000000000000" pitchFamily="2" charset="0"/>
              <a:cs typeface="Roboto" panose="02000000000000000000" pitchFamily="2" charset="0"/>
            </a:endParaRPr>
          </a:p>
          <a:p>
            <a:pPr marL="285750" indent="-285750" fontAlgn="base">
              <a:buFont typeface="Wingdings" panose="05000000000000000000" pitchFamily="2" charset="2"/>
              <a:buChar char="§"/>
            </a:pPr>
            <a:r>
              <a:rPr lang="en-CA" sz="2400" b="0" i="0" dirty="0">
                <a:effectLst/>
                <a:ea typeface="Roboto" panose="02000000000000000000" pitchFamily="2" charset="0"/>
                <a:cs typeface="Roboto" panose="02000000000000000000" pitchFamily="2" charset="0"/>
              </a:rPr>
              <a:t>The label will be placed over the manufacturers label ensuring that the label is flat and straight</a:t>
            </a:r>
          </a:p>
          <a:p>
            <a:pPr marL="285750" indent="-285750" fontAlgn="base">
              <a:buFont typeface="Wingdings" panose="05000000000000000000" pitchFamily="2" charset="2"/>
              <a:buChar char="§"/>
            </a:pPr>
            <a:r>
              <a:rPr lang="en-CA" sz="2400" b="0" i="0" dirty="0">
                <a:solidFill>
                  <a:srgbClr val="009999"/>
                </a:solidFill>
                <a:effectLst/>
              </a:rPr>
              <a:t>Do not write on barcode</a:t>
            </a:r>
          </a:p>
          <a:p>
            <a:pPr marL="285750" indent="-285750" fontAlgn="base">
              <a:buFont typeface="Wingdings" panose="05000000000000000000" pitchFamily="2" charset="2"/>
              <a:buChar char="§"/>
            </a:pPr>
            <a:r>
              <a:rPr lang="en-CA" sz="2400" b="0" i="0" dirty="0">
                <a:solidFill>
                  <a:srgbClr val="009999"/>
                </a:solidFill>
                <a:effectLst/>
              </a:rPr>
              <a:t>Place label vertically </a:t>
            </a:r>
            <a:r>
              <a:rPr lang="en-CA" sz="2400" b="0" i="0" dirty="0">
                <a:effectLst/>
              </a:rPr>
              <a:t>when possible over the manufacturer label</a:t>
            </a:r>
          </a:p>
          <a:p>
            <a:pPr marL="285750" indent="-285750" fontAlgn="base">
              <a:buFont typeface="Wingdings" panose="05000000000000000000" pitchFamily="2" charset="2"/>
              <a:buChar char="§"/>
            </a:pPr>
            <a:endParaRPr lang="en-CA" sz="2400" b="0" i="0" dirty="0">
              <a:effectLst/>
              <a:ea typeface="Roboto" panose="02000000000000000000" pitchFamily="2" charset="0"/>
              <a:cs typeface="Roboto" panose="02000000000000000000" pitchFamily="2" charset="0"/>
            </a:endParaRPr>
          </a:p>
          <a:p>
            <a:pPr fontAlgn="base"/>
            <a:endParaRPr lang="en-CA" sz="2400" b="0" i="0" dirty="0">
              <a:effectLst/>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1AB19BE9-28C7-FE6D-51F1-0778C5457349}"/>
              </a:ext>
            </a:extLst>
          </p:cNvPr>
          <p:cNvSpPr txBox="1"/>
          <p:nvPr/>
        </p:nvSpPr>
        <p:spPr>
          <a:xfrm>
            <a:off x="10425298" y="6349940"/>
            <a:ext cx="1857004" cy="369332"/>
          </a:xfrm>
          <a:prstGeom prst="rect">
            <a:avLst/>
          </a:prstGeom>
          <a:noFill/>
        </p:spPr>
        <p:txBody>
          <a:bodyPr wrap="square">
            <a:spAutoFit/>
          </a:bodyPr>
          <a:lstStyle/>
          <a:p>
            <a:r>
              <a:rPr lang="en-CA" dirty="0"/>
              <a:t>(</a:t>
            </a:r>
            <a:r>
              <a:rPr lang="en-CA" sz="1800" dirty="0"/>
              <a:t>WOHS, 2021). </a:t>
            </a:r>
            <a:endParaRPr lang="en-CA" dirty="0"/>
          </a:p>
        </p:txBody>
      </p:sp>
    </p:spTree>
    <p:extLst>
      <p:ext uri="{BB962C8B-B14F-4D97-AF65-F5344CB8AC3E}">
        <p14:creationId xmlns:p14="http://schemas.microsoft.com/office/powerpoint/2010/main" val="3022289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B3D2E-F050-91D3-C666-BE094AC12C97}"/>
              </a:ext>
            </a:extLst>
          </p:cNvPr>
          <p:cNvSpPr>
            <a:spLocks noGrp="1"/>
          </p:cNvSpPr>
          <p:nvPr>
            <p:ph type="title"/>
          </p:nvPr>
        </p:nvSpPr>
        <p:spPr>
          <a:xfrm>
            <a:off x="590719" y="708924"/>
            <a:ext cx="5279408" cy="1128068"/>
          </a:xfrm>
        </p:spPr>
        <p:txBody>
          <a:bodyPr vert="horz" lIns="91440" tIns="45720" rIns="91440" bIns="45720" rtlCol="0" anchor="ctr">
            <a:normAutofit/>
          </a:bodyPr>
          <a:lstStyle/>
          <a:p>
            <a:r>
              <a:rPr lang="en-US" sz="4000" b="1" i="0" dirty="0">
                <a:solidFill>
                  <a:srgbClr val="009999"/>
                </a:solidFill>
                <a:effectLst/>
              </a:rPr>
              <a:t>Supplies and Equipment</a:t>
            </a:r>
            <a:endParaRPr lang="en-US" sz="4000" dirty="0">
              <a:solidFill>
                <a:srgbClr val="009999"/>
              </a:solidFill>
            </a:endParaRPr>
          </a:p>
        </p:txBody>
      </p:sp>
      <p:grpSp>
        <p:nvGrpSpPr>
          <p:cNvPr id="1041" name="Group 104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42" name="Rectangle 104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5" name="Rectangle 104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179074-0853-0A73-7E51-C12D3C666782}"/>
              </a:ext>
            </a:extLst>
          </p:cNvPr>
          <p:cNvSpPr>
            <a:spLocks noGrp="1"/>
          </p:cNvSpPr>
          <p:nvPr>
            <p:ph sz="half" idx="1"/>
          </p:nvPr>
        </p:nvSpPr>
        <p:spPr>
          <a:xfrm>
            <a:off x="590719" y="2330505"/>
            <a:ext cx="5959710" cy="4526860"/>
          </a:xfrm>
        </p:spPr>
        <p:txBody>
          <a:bodyPr vert="horz" lIns="91440" tIns="45720" rIns="91440" bIns="45720" rtlCol="0" anchor="ctr">
            <a:normAutofit fontScale="92500" lnSpcReduction="10000"/>
          </a:bodyPr>
          <a:lstStyle/>
          <a:p>
            <a:r>
              <a:rPr lang="en-US" sz="2000" b="0" i="0" dirty="0">
                <a:effectLst/>
              </a:rPr>
              <a:t>PPE as required</a:t>
            </a:r>
          </a:p>
          <a:p>
            <a:r>
              <a:rPr lang="en-US" sz="2000" b="0" i="0" dirty="0">
                <a:effectLst/>
              </a:rPr>
              <a:t>Clean gloves</a:t>
            </a:r>
          </a:p>
          <a:p>
            <a:r>
              <a:rPr lang="en-US" sz="2000" b="0" i="0" dirty="0">
                <a:effectLst/>
              </a:rPr>
              <a:t>(2%) Chlorhexidine Gluconate and 70% Isopropyl OR Alcohol swabs</a:t>
            </a:r>
          </a:p>
          <a:p>
            <a:r>
              <a:rPr lang="en-US" sz="2000" b="0" i="0" dirty="0">
                <a:effectLst/>
              </a:rPr>
              <a:t>Single use disposable Tourniquet</a:t>
            </a:r>
          </a:p>
          <a:p>
            <a:r>
              <a:rPr lang="en-US" sz="2000" b="0" i="0" dirty="0">
                <a:effectLst/>
              </a:rPr>
              <a:t>2 x 2 sterile gauze</a:t>
            </a:r>
          </a:p>
          <a:p>
            <a:r>
              <a:rPr lang="en-US" sz="2000" b="0" i="0" dirty="0">
                <a:effectLst/>
              </a:rPr>
              <a:t>Tape or Bandage</a:t>
            </a:r>
          </a:p>
          <a:p>
            <a:r>
              <a:rPr lang="en-US" sz="2000" b="0" i="0" dirty="0">
                <a:effectLst/>
              </a:rPr>
              <a:t>Single use Vacutainer</a:t>
            </a:r>
          </a:p>
          <a:p>
            <a:r>
              <a:rPr lang="en-US" sz="2000" b="0" i="0" dirty="0">
                <a:effectLst/>
              </a:rPr>
              <a:t>Safety engineered blood collection set</a:t>
            </a:r>
          </a:p>
          <a:p>
            <a:r>
              <a:rPr lang="en-US" sz="2000" b="0" i="0" dirty="0">
                <a:effectLst/>
              </a:rPr>
              <a:t>Blood tubes</a:t>
            </a:r>
          </a:p>
          <a:p>
            <a:r>
              <a:rPr lang="en-US" sz="2000" b="0" i="0" dirty="0">
                <a:effectLst/>
              </a:rPr>
              <a:t>Appropriate Bio-hazard plastic bag for specimen transportation</a:t>
            </a:r>
          </a:p>
          <a:p>
            <a:r>
              <a:rPr lang="en-US" sz="2000" b="0" i="0" dirty="0">
                <a:effectLst/>
              </a:rPr>
              <a:t>Appropriate Bio-hazard Sharps disposal container</a:t>
            </a:r>
            <a:endParaRPr lang="en-US" sz="2000" dirty="0"/>
          </a:p>
        </p:txBody>
      </p:sp>
      <p:sp>
        <p:nvSpPr>
          <p:cNvPr id="1047" name="Rectangle 104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I® Safety Blood Collection Set with Tube Holder - 23G x 3/4in. (30cm ...">
            <a:extLst>
              <a:ext uri="{FF2B5EF4-FFF2-40B4-BE49-F238E27FC236}">
                <a16:creationId xmlns:a16="http://schemas.microsoft.com/office/drawing/2014/main" id="{E5F87AE5-4E97-B848-4035-7D9A0EF064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70085" y="581892"/>
            <a:ext cx="3624109" cy="2518756"/>
          </a:xfrm>
          <a:prstGeom prst="rect">
            <a:avLst/>
          </a:prstGeom>
          <a:noFill/>
          <a:extLst>
            <a:ext uri="{909E8E84-426E-40DD-AFC4-6F175D3DCCD1}">
              <a14:hiddenFill xmlns:a14="http://schemas.microsoft.com/office/drawing/2010/main">
                <a:solidFill>
                  <a:srgbClr val="FFFFFF"/>
                </a:solidFill>
              </a14:hiddenFill>
            </a:ext>
          </a:extLst>
        </p:spPr>
      </p:pic>
      <p:sp>
        <p:nvSpPr>
          <p:cNvPr id="1051" name="Rectangle 105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D Vacutainer Safety Lok Blood Collection Set">
            <a:extLst>
              <a:ext uri="{FF2B5EF4-FFF2-40B4-BE49-F238E27FC236}">
                <a16:creationId xmlns:a16="http://schemas.microsoft.com/office/drawing/2014/main" id="{209C4B15-8A75-507B-F5AC-406D5928C6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76153" y="3707894"/>
            <a:ext cx="261010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70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8FDF638-7094-4E6D-B770-D81CEA115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497" y="679730"/>
            <a:ext cx="3124151" cy="3578593"/>
          </a:xfrm>
        </p:spPr>
        <p:txBody>
          <a:bodyPr vert="horz" lIns="91440" tIns="45720" rIns="91440" bIns="45720" rtlCol="0" anchor="b">
            <a:normAutofit/>
          </a:bodyPr>
          <a:lstStyle/>
          <a:p>
            <a:r>
              <a:rPr lang="en-US" sz="4600" b="1" i="0" kern="1200">
                <a:solidFill>
                  <a:schemeClr val="tx1"/>
                </a:solidFill>
                <a:effectLst/>
                <a:latin typeface="+mj-lt"/>
                <a:ea typeface="+mj-ea"/>
                <a:cs typeface="+mj-cs"/>
              </a:rPr>
              <a:t>Supplies and Equipment</a:t>
            </a:r>
            <a:br>
              <a:rPr lang="en-US" sz="4600" b="1" kern="1200">
                <a:solidFill>
                  <a:schemeClr val="tx1"/>
                </a:solidFill>
                <a:latin typeface="+mj-lt"/>
                <a:ea typeface="+mj-ea"/>
                <a:cs typeface="+mj-cs"/>
              </a:rPr>
            </a:br>
            <a:endParaRPr lang="en-US" sz="4600" kern="1200">
              <a:solidFill>
                <a:schemeClr val="tx1"/>
              </a:solidFill>
              <a:latin typeface="+mj-lt"/>
              <a:ea typeface="+mj-ea"/>
              <a:cs typeface="+mj-cs"/>
            </a:endParaRPr>
          </a:p>
        </p:txBody>
      </p:sp>
      <p:grpSp>
        <p:nvGrpSpPr>
          <p:cNvPr id="2057" name="Group 205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058" name="Straight Connector 205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59" name="Rectangle 205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1000+ images about Videos on Pinterest | Cpr video, This video and What ...">
            <a:extLst>
              <a:ext uri="{FF2B5EF4-FFF2-40B4-BE49-F238E27FC236}">
                <a16:creationId xmlns:a16="http://schemas.microsoft.com/office/drawing/2014/main" id="{A68A2258-C52F-5864-354B-0A2265BBF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65" r="-2" b="-2"/>
          <a:stretch/>
        </p:blipFill>
        <p:spPr bwMode="auto">
          <a:xfrm>
            <a:off x="4125081" y="972235"/>
            <a:ext cx="3383280" cy="24140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BT285 Phlebotomy checklist - YouTube">
            <a:extLst>
              <a:ext uri="{FF2B5EF4-FFF2-40B4-BE49-F238E27FC236}">
                <a16:creationId xmlns:a16="http://schemas.microsoft.com/office/drawing/2014/main" id="{B5C4C641-9C40-0CA9-2C56-0DBC29DBA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 b="4872"/>
          <a:stretch/>
        </p:blipFill>
        <p:spPr bwMode="auto">
          <a:xfrm>
            <a:off x="4121338" y="3605954"/>
            <a:ext cx="3383280" cy="24140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rawing Blood Cultures in Dialysis: A Comprehensive Guide | Steve Gallik">
            <a:extLst>
              <a:ext uri="{FF2B5EF4-FFF2-40B4-BE49-F238E27FC236}">
                <a16:creationId xmlns:a16="http://schemas.microsoft.com/office/drawing/2014/main" id="{9F5E2F18-7A8F-9099-3F50-E604D235BB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88" r="2605" b="-3"/>
          <a:stretch/>
        </p:blipFill>
        <p:spPr bwMode="auto">
          <a:xfrm>
            <a:off x="7755775" y="972235"/>
            <a:ext cx="3438144" cy="50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3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CA" sz="4400" dirty="0"/>
              <a:t>Blood Sampling in Adults in LTC Setting</a:t>
            </a:r>
          </a:p>
        </p:txBody>
      </p:sp>
    </p:spTree>
    <p:extLst>
      <p:ext uri="{BB962C8B-B14F-4D97-AF65-F5344CB8AC3E}">
        <p14:creationId xmlns:p14="http://schemas.microsoft.com/office/powerpoint/2010/main" val="211698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CF6D-6F44-EC63-21D1-1B1B1843D7A6}"/>
              </a:ext>
            </a:extLst>
          </p:cNvPr>
          <p:cNvSpPr>
            <a:spLocks noGrp="1"/>
          </p:cNvSpPr>
          <p:nvPr>
            <p:ph type="title"/>
          </p:nvPr>
        </p:nvSpPr>
        <p:spPr>
          <a:xfrm>
            <a:off x="503151" y="830607"/>
            <a:ext cx="10515600" cy="751839"/>
          </a:xfrm>
        </p:spPr>
        <p:txBody>
          <a:bodyPr/>
          <a:lstStyle/>
          <a:p>
            <a:pPr algn="ctr"/>
            <a:r>
              <a:rPr lang="en-CA" b="1" dirty="0"/>
              <a:t>Factors Affecting Blood Test Results</a:t>
            </a:r>
          </a:p>
        </p:txBody>
      </p:sp>
      <p:sp>
        <p:nvSpPr>
          <p:cNvPr id="3" name="Content Placeholder 2">
            <a:extLst>
              <a:ext uri="{FF2B5EF4-FFF2-40B4-BE49-F238E27FC236}">
                <a16:creationId xmlns:a16="http://schemas.microsoft.com/office/drawing/2014/main" id="{4A84F8E0-173A-66A9-8B5F-D14C3077FF3C}"/>
              </a:ext>
            </a:extLst>
          </p:cNvPr>
          <p:cNvSpPr>
            <a:spLocks noGrp="1"/>
          </p:cNvSpPr>
          <p:nvPr>
            <p:ph sz="half" idx="1"/>
          </p:nvPr>
        </p:nvSpPr>
        <p:spPr>
          <a:xfrm>
            <a:off x="674601" y="1582446"/>
            <a:ext cx="10515600" cy="4063686"/>
          </a:xfrm>
        </p:spPr>
        <p:txBody>
          <a:bodyPr>
            <a:normAutofit/>
          </a:bodyPr>
          <a:lstStyle/>
          <a:p>
            <a:pPr algn="l"/>
            <a:endParaRPr lang="en-CA" sz="1800" b="0" i="0" u="none" strike="noStrike" baseline="0" dirty="0">
              <a:solidFill>
                <a:srgbClr val="000000"/>
              </a:solidFill>
              <a:ea typeface="Roboto" panose="02000000000000000000" pitchFamily="2" charset="0"/>
              <a:cs typeface="Roboto" panose="02000000000000000000" pitchFamily="2" charset="0"/>
            </a:endParaRPr>
          </a:p>
          <a:p>
            <a:r>
              <a:rPr lang="en-CA" sz="1800" b="0" i="0" u="none" strike="noStrike" baseline="0" dirty="0">
                <a:solidFill>
                  <a:srgbClr val="000000"/>
                </a:solidFill>
                <a:ea typeface="Roboto" panose="02000000000000000000" pitchFamily="2" charset="0"/>
                <a:cs typeface="Roboto" panose="02000000000000000000" pitchFamily="2" charset="0"/>
              </a:rPr>
              <a:t>Not allowing alcohol to air dry causes specimen hemolysis </a:t>
            </a:r>
          </a:p>
          <a:p>
            <a:r>
              <a:rPr lang="en-CA" sz="1800" b="0" i="0" u="none" strike="noStrike" baseline="0" dirty="0">
                <a:solidFill>
                  <a:srgbClr val="000000"/>
                </a:solidFill>
                <a:ea typeface="Roboto" panose="02000000000000000000" pitchFamily="2" charset="0"/>
                <a:cs typeface="Roboto" panose="02000000000000000000" pitchFamily="2" charset="0"/>
              </a:rPr>
              <a:t>Not following order or draw can cause contamination of additives can interfere with test results </a:t>
            </a:r>
          </a:p>
          <a:p>
            <a:r>
              <a:rPr lang="en-CA" sz="1800" b="0" i="0" u="none" strike="noStrike" baseline="0" dirty="0">
                <a:solidFill>
                  <a:srgbClr val="009999"/>
                </a:solidFill>
                <a:ea typeface="Roboto" panose="02000000000000000000" pitchFamily="2" charset="0"/>
                <a:cs typeface="Roboto" panose="02000000000000000000" pitchFamily="2" charset="0"/>
              </a:rPr>
              <a:t>Improper mixing </a:t>
            </a:r>
            <a:r>
              <a:rPr lang="en-CA" sz="1800" b="0" i="0" u="none" strike="noStrike" baseline="0" dirty="0">
                <a:solidFill>
                  <a:srgbClr val="000000"/>
                </a:solidFill>
                <a:ea typeface="Roboto" panose="02000000000000000000" pitchFamily="2" charset="0"/>
                <a:cs typeface="Roboto" panose="02000000000000000000" pitchFamily="2" charset="0"/>
              </a:rPr>
              <a:t>(i.e. excessive or vigorous shaking) of tube can cause hemolysis </a:t>
            </a:r>
          </a:p>
          <a:p>
            <a:r>
              <a:rPr lang="en-CA" sz="1800" b="0" i="0" u="none" strike="noStrike" baseline="0" dirty="0">
                <a:solidFill>
                  <a:srgbClr val="000000"/>
                </a:solidFill>
                <a:ea typeface="Roboto" panose="02000000000000000000" pitchFamily="2" charset="0"/>
                <a:cs typeface="Roboto" panose="02000000000000000000" pitchFamily="2" charset="0"/>
              </a:rPr>
              <a:t>Inadequate mixing can cause clotting or presence of clots in the specimen </a:t>
            </a:r>
          </a:p>
          <a:p>
            <a:r>
              <a:rPr lang="en-CA" sz="1800" b="0" i="0" u="none" strike="noStrike" baseline="0" dirty="0">
                <a:solidFill>
                  <a:srgbClr val="009999"/>
                </a:solidFill>
                <a:ea typeface="Roboto" panose="02000000000000000000" pitchFamily="2" charset="0"/>
                <a:cs typeface="Roboto" panose="02000000000000000000" pitchFamily="2" charset="0"/>
              </a:rPr>
              <a:t>Leaving the tourniquet on longer than one minute </a:t>
            </a:r>
            <a:r>
              <a:rPr lang="en-CA" sz="1800" b="0" i="0" u="none" strike="noStrike" baseline="0" dirty="0">
                <a:solidFill>
                  <a:srgbClr val="000000"/>
                </a:solidFill>
                <a:ea typeface="Roboto" panose="02000000000000000000" pitchFamily="2" charset="0"/>
                <a:cs typeface="Roboto" panose="02000000000000000000" pitchFamily="2" charset="0"/>
              </a:rPr>
              <a:t>may result in hemoconcentration and errors in protein based analytes such as PRBC </a:t>
            </a:r>
          </a:p>
          <a:p>
            <a:r>
              <a:rPr lang="en-CA" sz="1800" b="0" i="0" u="none" strike="noStrike" baseline="0" dirty="0">
                <a:solidFill>
                  <a:srgbClr val="009999"/>
                </a:solidFill>
                <a:ea typeface="Roboto" panose="02000000000000000000" pitchFamily="2" charset="0"/>
                <a:cs typeface="Roboto" panose="02000000000000000000" pitchFamily="2" charset="0"/>
              </a:rPr>
              <a:t>Collection below or above the IV </a:t>
            </a:r>
            <a:r>
              <a:rPr lang="en-CA" sz="1800" b="0" i="0" u="none" strike="noStrike" baseline="0" dirty="0">
                <a:solidFill>
                  <a:srgbClr val="000000"/>
                </a:solidFill>
                <a:ea typeface="Roboto" panose="02000000000000000000" pitchFamily="2" charset="0"/>
                <a:cs typeface="Roboto" panose="02000000000000000000" pitchFamily="2" charset="0"/>
              </a:rPr>
              <a:t>can lead to contamination or dilution of the specimen contamination </a:t>
            </a:r>
          </a:p>
          <a:p>
            <a:r>
              <a:rPr lang="en-CA" sz="1800" b="0" i="0" u="none" strike="noStrike" baseline="0" dirty="0">
                <a:solidFill>
                  <a:srgbClr val="009999"/>
                </a:solidFill>
                <a:ea typeface="Roboto" panose="02000000000000000000" pitchFamily="2" charset="0"/>
                <a:cs typeface="Roboto" panose="02000000000000000000" pitchFamily="2" charset="0"/>
              </a:rPr>
              <a:t>Using a syringe to collect a specimen </a:t>
            </a:r>
            <a:r>
              <a:rPr lang="en-CA" sz="1800" b="0" i="0" u="none" strike="noStrike" baseline="0" dirty="0">
                <a:solidFill>
                  <a:srgbClr val="000000"/>
                </a:solidFill>
                <a:ea typeface="Roboto" panose="02000000000000000000" pitchFamily="2" charset="0"/>
                <a:cs typeface="Roboto" panose="02000000000000000000" pitchFamily="2" charset="0"/>
              </a:rPr>
              <a:t>can cause hemolysis when transferring blood into the Vacutainer tube when the force is applied to syringe </a:t>
            </a:r>
          </a:p>
          <a:p>
            <a:r>
              <a:rPr lang="en-CA" sz="1800" b="0" i="0" u="none" strike="noStrike" baseline="0" dirty="0">
                <a:solidFill>
                  <a:srgbClr val="000000"/>
                </a:solidFill>
                <a:ea typeface="Roboto" panose="02000000000000000000" pitchFamily="2" charset="0"/>
                <a:cs typeface="Roboto" panose="02000000000000000000" pitchFamily="2" charset="0"/>
              </a:rPr>
              <a:t>Drawing blood specimen </a:t>
            </a:r>
            <a:r>
              <a:rPr lang="en-CA" sz="1800" b="0" i="0" u="none" strike="noStrike" baseline="0" dirty="0">
                <a:solidFill>
                  <a:srgbClr val="009999"/>
                </a:solidFill>
                <a:ea typeface="Roboto" panose="02000000000000000000" pitchFamily="2" charset="0"/>
                <a:cs typeface="Roboto" panose="02000000000000000000" pitchFamily="2" charset="0"/>
              </a:rPr>
              <a:t>must NOT be taken form a peripheral intravenous catheter </a:t>
            </a:r>
            <a:r>
              <a:rPr lang="en-CA" sz="1800" b="0" i="0" u="none" strike="noStrike" baseline="0" dirty="0">
                <a:solidFill>
                  <a:srgbClr val="000000"/>
                </a:solidFill>
                <a:ea typeface="Roboto" panose="02000000000000000000" pitchFamily="2" charset="0"/>
                <a:cs typeface="Roboto" panose="02000000000000000000" pitchFamily="2" charset="0"/>
              </a:rPr>
              <a:t>due to risk of hemolysis. </a:t>
            </a:r>
          </a:p>
          <a:p>
            <a:endParaRPr lang="en-CA" sz="1800" b="0" i="0" u="none" strike="noStrike" baseline="0" dirty="0">
              <a:solidFill>
                <a:srgbClr val="000000"/>
              </a:solidFill>
              <a:ea typeface="Roboto" panose="02000000000000000000" pitchFamily="2" charset="0"/>
              <a:cs typeface="Roboto" panose="02000000000000000000" pitchFamily="2" charset="0"/>
            </a:endParaRPr>
          </a:p>
          <a:p>
            <a:endParaRPr lang="en-CA" sz="1800" b="0" i="0" u="none" strike="noStrike" baseline="0" dirty="0">
              <a:solidFill>
                <a:srgbClr val="000000"/>
              </a:solidFill>
              <a:ea typeface="Roboto" panose="02000000000000000000" pitchFamily="2" charset="0"/>
              <a:cs typeface="Roboto" panose="02000000000000000000" pitchFamily="2" charset="0"/>
            </a:endParaRPr>
          </a:p>
          <a:p>
            <a:endParaRPr lang="en-CA" sz="1800" b="0" i="0" u="none" strike="noStrike" baseline="0" dirty="0">
              <a:solidFill>
                <a:srgbClr val="000000"/>
              </a:solidFill>
              <a:ea typeface="Roboto" panose="02000000000000000000" pitchFamily="2" charset="0"/>
              <a:cs typeface="Roboto" panose="02000000000000000000" pitchFamily="2" charset="0"/>
            </a:endParaRPr>
          </a:p>
          <a:p>
            <a:endParaRPr lang="en-CA" sz="1800" b="0" i="0" u="none" strike="noStrike" baseline="0" dirty="0">
              <a:solidFill>
                <a:srgbClr val="000000"/>
              </a:solidFill>
              <a:ea typeface="Roboto" panose="02000000000000000000" pitchFamily="2" charset="0"/>
              <a:cs typeface="Roboto" panose="02000000000000000000" pitchFamily="2" charset="0"/>
            </a:endParaRPr>
          </a:p>
          <a:p>
            <a:endParaRPr lang="en-CA" sz="1800" b="0" i="0" u="none" strike="noStrike" baseline="0" dirty="0">
              <a:solidFill>
                <a:srgbClr val="000000"/>
              </a:solidFill>
              <a:ea typeface="Roboto" panose="02000000000000000000" pitchFamily="2" charset="0"/>
              <a:cs typeface="Roboto" panose="02000000000000000000" pitchFamily="2" charset="0"/>
            </a:endParaRPr>
          </a:p>
          <a:p>
            <a:endParaRPr lang="en-CA" dirty="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C4C4D5B6-83E2-9C84-A0C8-60984B319DD6}"/>
              </a:ext>
            </a:extLst>
          </p:cNvPr>
          <p:cNvSpPr txBox="1"/>
          <p:nvPr/>
        </p:nvSpPr>
        <p:spPr>
          <a:xfrm>
            <a:off x="10609316" y="5842727"/>
            <a:ext cx="1857004" cy="369332"/>
          </a:xfrm>
          <a:prstGeom prst="rect">
            <a:avLst/>
          </a:prstGeom>
          <a:noFill/>
        </p:spPr>
        <p:txBody>
          <a:bodyPr wrap="square">
            <a:spAutoFit/>
          </a:bodyPr>
          <a:lstStyle/>
          <a:p>
            <a:r>
              <a:rPr lang="en-CA" dirty="0"/>
              <a:t>(</a:t>
            </a:r>
            <a:r>
              <a:rPr lang="en-CA" sz="1800" dirty="0"/>
              <a:t>WOHS, 2021). </a:t>
            </a:r>
            <a:endParaRPr lang="en-CA" dirty="0"/>
          </a:p>
        </p:txBody>
      </p:sp>
    </p:spTree>
    <p:extLst>
      <p:ext uri="{BB962C8B-B14F-4D97-AF65-F5344CB8AC3E}">
        <p14:creationId xmlns:p14="http://schemas.microsoft.com/office/powerpoint/2010/main" val="3114942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3578-8D53-A24C-D4E4-5BBB5FB26B3E}"/>
              </a:ext>
            </a:extLst>
          </p:cNvPr>
          <p:cNvSpPr>
            <a:spLocks noGrp="1"/>
          </p:cNvSpPr>
          <p:nvPr>
            <p:ph type="title"/>
          </p:nvPr>
        </p:nvSpPr>
        <p:spPr/>
        <p:txBody>
          <a:bodyPr/>
          <a:lstStyle/>
          <a:p>
            <a:pPr algn="ctr"/>
            <a:r>
              <a:rPr lang="en-CA" b="1" dirty="0"/>
              <a:t>References</a:t>
            </a:r>
          </a:p>
        </p:txBody>
      </p:sp>
      <p:sp>
        <p:nvSpPr>
          <p:cNvPr id="3" name="Content Placeholder 2">
            <a:extLst>
              <a:ext uri="{FF2B5EF4-FFF2-40B4-BE49-F238E27FC236}">
                <a16:creationId xmlns:a16="http://schemas.microsoft.com/office/drawing/2014/main" id="{CE2D1BF4-3008-2740-C1C1-F0C2AC34E4A7}"/>
              </a:ext>
            </a:extLst>
          </p:cNvPr>
          <p:cNvSpPr>
            <a:spLocks noGrp="1"/>
          </p:cNvSpPr>
          <p:nvPr>
            <p:ph sz="half" idx="1"/>
          </p:nvPr>
        </p:nvSpPr>
        <p:spPr/>
        <p:txBody>
          <a:bodyPr>
            <a:normAutofit/>
          </a:bodyPr>
          <a:lstStyle/>
          <a:p>
            <a:r>
              <a:rPr lang="en-CA" sz="2400" dirty="0"/>
              <a:t>Registered Nurses’ Association of Ontario (2021). Best Practice Guideline: Vascular Access. Retrieved from </a:t>
            </a:r>
            <a:r>
              <a:rPr lang="en-CA" sz="2400" dirty="0" err="1">
                <a:hlinkClick r:id="rId2"/>
              </a:rPr>
              <a:t>Vascular_Access_FINAL</a:t>
            </a:r>
            <a:r>
              <a:rPr lang="en-CA" sz="2400" dirty="0">
                <a:hlinkClick r:id="rId2"/>
              </a:rPr>
              <a:t> (2).pdf</a:t>
            </a:r>
            <a:endParaRPr lang="en-CA" sz="2400" b="0" i="0" dirty="0">
              <a:effectLst/>
            </a:endParaRPr>
          </a:p>
          <a:p>
            <a:pPr algn="l"/>
            <a:r>
              <a:rPr lang="en-CA" sz="2400" dirty="0"/>
              <a:t>William Osler Health System (2021). </a:t>
            </a:r>
            <a:r>
              <a:rPr lang="en-CA" sz="2400" i="0" u="none" strike="noStrike" baseline="0" dirty="0">
                <a:solidFill>
                  <a:srgbClr val="000000"/>
                </a:solidFill>
              </a:rPr>
              <a:t>Blood Sampling in Adult and Paediatric Patients</a:t>
            </a:r>
            <a:r>
              <a:rPr lang="en-CA" sz="2400" i="0" dirty="0">
                <a:effectLst/>
              </a:rPr>
              <a:t> Policy. </a:t>
            </a:r>
            <a:endParaRPr lang="en-CA" sz="2400" dirty="0"/>
          </a:p>
        </p:txBody>
      </p:sp>
    </p:spTree>
    <p:extLst>
      <p:ext uri="{BB962C8B-B14F-4D97-AF65-F5344CB8AC3E}">
        <p14:creationId xmlns:p14="http://schemas.microsoft.com/office/powerpoint/2010/main" val="3220179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555" y="3118167"/>
            <a:ext cx="5861050" cy="1087755"/>
          </a:xfrm>
        </p:spPr>
        <p:txBody>
          <a:bodyPr/>
          <a:lstStyle/>
          <a:p>
            <a:r>
              <a:rPr lang="en-CA" dirty="0">
                <a:solidFill>
                  <a:schemeClr val="tx2"/>
                </a:solidFill>
              </a:rPr>
              <a:t>Thank You!</a:t>
            </a:r>
          </a:p>
        </p:txBody>
      </p:sp>
    </p:spTree>
    <p:extLst>
      <p:ext uri="{BB962C8B-B14F-4D97-AF65-F5344CB8AC3E}">
        <p14:creationId xmlns:p14="http://schemas.microsoft.com/office/powerpoint/2010/main" val="94333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6342" y="729642"/>
            <a:ext cx="10515600" cy="751839"/>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CA" b="1" dirty="0">
                <a:solidFill>
                  <a:schemeClr val="accent2">
                    <a:lumMod val="75000"/>
                  </a:schemeClr>
                </a:solidFill>
              </a:rPr>
              <a:t>Learning Objectives</a:t>
            </a:r>
          </a:p>
        </p:txBody>
      </p:sp>
      <p:sp>
        <p:nvSpPr>
          <p:cNvPr id="5" name="Text Placeholder 4"/>
          <p:cNvSpPr>
            <a:spLocks noGrp="1"/>
          </p:cNvSpPr>
          <p:nvPr>
            <p:ph type="body" idx="1"/>
          </p:nvPr>
        </p:nvSpPr>
        <p:spPr>
          <a:xfrm>
            <a:off x="726342" y="1764201"/>
            <a:ext cx="10515600" cy="1500187"/>
          </a:xfrm>
        </p:spPr>
        <p:txBody>
          <a:bodyPr>
            <a:noAutofit/>
          </a:bodyPr>
          <a:lstStyle/>
          <a:p>
            <a:pPr marL="342900" indent="-342900">
              <a:buFont typeface="Courier New" panose="02070309020205020404" pitchFamily="49" charset="0"/>
              <a:buChar char="o"/>
            </a:pPr>
            <a:r>
              <a:rPr lang="en-CA" sz="2800" dirty="0">
                <a:solidFill>
                  <a:schemeClr val="tx1"/>
                </a:solidFill>
              </a:rPr>
              <a:t>To identify the purpose of phlebotomy</a:t>
            </a:r>
          </a:p>
          <a:p>
            <a:pPr marL="342900" indent="-342900">
              <a:buFont typeface="Courier New" panose="02070309020205020404" pitchFamily="49" charset="0"/>
              <a:buChar char="o"/>
            </a:pPr>
            <a:r>
              <a:rPr lang="en-CA" sz="2800" dirty="0">
                <a:solidFill>
                  <a:schemeClr val="tx1"/>
                </a:solidFill>
              </a:rPr>
              <a:t>To discuss best practice recommendations on venipuncture and blood sampling procedure and guidelines</a:t>
            </a:r>
          </a:p>
          <a:p>
            <a:pPr marL="342900" indent="-342900">
              <a:buFont typeface="Courier New" panose="02070309020205020404" pitchFamily="49" charset="0"/>
              <a:buChar char="o"/>
            </a:pPr>
            <a:r>
              <a:rPr lang="en-CA" sz="2800" dirty="0">
                <a:solidFill>
                  <a:schemeClr val="tx1"/>
                </a:solidFill>
              </a:rPr>
              <a:t>To identify required s</a:t>
            </a:r>
            <a:r>
              <a:rPr lang="en-CA" sz="2800" i="0" dirty="0">
                <a:solidFill>
                  <a:schemeClr val="tx1"/>
                </a:solidFill>
                <a:effectLst/>
              </a:rPr>
              <a:t>upplies and equipment for blood sample collection</a:t>
            </a:r>
            <a:endParaRPr lang="en-CA" sz="2800" dirty="0">
              <a:solidFill>
                <a:schemeClr val="tx1"/>
              </a:solidFill>
            </a:endParaRPr>
          </a:p>
          <a:p>
            <a:pPr marL="342900" indent="-342900">
              <a:buFont typeface="Courier New" panose="02070309020205020404" pitchFamily="49" charset="0"/>
              <a:buChar char="o"/>
            </a:pPr>
            <a:r>
              <a:rPr lang="en-CA" sz="2800" dirty="0">
                <a:solidFill>
                  <a:schemeClr val="tx1"/>
                </a:solidFill>
              </a:rPr>
              <a:t>To learn about important factors a</a:t>
            </a:r>
            <a:r>
              <a:rPr lang="en-CA" sz="2800" i="0" dirty="0">
                <a:solidFill>
                  <a:schemeClr val="tx1"/>
                </a:solidFill>
                <a:effectLst/>
              </a:rPr>
              <a:t>ffecting </a:t>
            </a:r>
            <a:r>
              <a:rPr lang="en-CA" sz="2800" dirty="0">
                <a:solidFill>
                  <a:schemeClr val="tx1"/>
                </a:solidFill>
              </a:rPr>
              <a:t>b</a:t>
            </a:r>
            <a:r>
              <a:rPr lang="en-CA" sz="2800" i="0" dirty="0">
                <a:solidFill>
                  <a:schemeClr val="tx1"/>
                </a:solidFill>
                <a:effectLst/>
              </a:rPr>
              <a:t>lood </a:t>
            </a:r>
            <a:r>
              <a:rPr lang="en-CA" sz="2800" dirty="0">
                <a:solidFill>
                  <a:schemeClr val="tx1"/>
                </a:solidFill>
              </a:rPr>
              <a:t>t</a:t>
            </a:r>
            <a:r>
              <a:rPr lang="en-CA" sz="2800" i="0" dirty="0">
                <a:solidFill>
                  <a:schemeClr val="tx1"/>
                </a:solidFill>
                <a:effectLst/>
              </a:rPr>
              <a:t>est </a:t>
            </a:r>
            <a:r>
              <a:rPr lang="en-CA" sz="2800" dirty="0">
                <a:solidFill>
                  <a:schemeClr val="tx1"/>
                </a:solidFill>
              </a:rPr>
              <a:t>r</a:t>
            </a:r>
            <a:r>
              <a:rPr lang="en-CA" sz="2800" i="0" dirty="0">
                <a:solidFill>
                  <a:schemeClr val="tx1"/>
                </a:solidFill>
                <a:effectLst/>
              </a:rPr>
              <a:t>esults </a:t>
            </a:r>
            <a:endParaRPr lang="en-CA" sz="2800" dirty="0">
              <a:solidFill>
                <a:schemeClr val="tx1"/>
              </a:solidFill>
            </a:endParaRPr>
          </a:p>
          <a:p>
            <a:pPr marL="342900" indent="-342900">
              <a:buFont typeface="Courier New" panose="02070309020205020404" pitchFamily="49" charset="0"/>
              <a:buChar char="o"/>
            </a:pPr>
            <a:endParaRPr lang="en-CA" sz="3200" dirty="0">
              <a:solidFill>
                <a:schemeClr val="tx1"/>
              </a:solidFill>
            </a:endParaRPr>
          </a:p>
          <a:p>
            <a:pPr marL="342900" indent="-342900">
              <a:buFont typeface="Courier New" panose="02070309020205020404" pitchFamily="49" charset="0"/>
              <a:buChar char="o"/>
            </a:pPr>
            <a:endParaRPr lang="en-CA" sz="3200" dirty="0">
              <a:solidFill>
                <a:schemeClr val="tx1"/>
              </a:solidFill>
            </a:endParaRPr>
          </a:p>
          <a:p>
            <a:pPr marL="342900" indent="-342900">
              <a:buFont typeface="Courier New" panose="02070309020205020404" pitchFamily="49" charset="0"/>
              <a:buChar char="o"/>
            </a:pPr>
            <a:endParaRPr lang="en-CA" sz="3200" dirty="0">
              <a:solidFill>
                <a:schemeClr val="tx1"/>
              </a:solidFill>
            </a:endParaRPr>
          </a:p>
          <a:p>
            <a:pPr marL="342900" indent="-342900">
              <a:buFont typeface="Courier New" panose="02070309020205020404" pitchFamily="49" charset="0"/>
              <a:buChar char="o"/>
            </a:pPr>
            <a:endParaRPr lang="en-CA" sz="3200" dirty="0">
              <a:solidFill>
                <a:schemeClr val="tx1"/>
              </a:solidFill>
            </a:endParaRPr>
          </a:p>
        </p:txBody>
      </p:sp>
    </p:spTree>
    <p:extLst>
      <p:ext uri="{BB962C8B-B14F-4D97-AF65-F5344CB8AC3E}">
        <p14:creationId xmlns:p14="http://schemas.microsoft.com/office/powerpoint/2010/main" val="186081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8C32-63FE-9C5F-3B85-D7F436233C56}"/>
              </a:ext>
            </a:extLst>
          </p:cNvPr>
          <p:cNvSpPr>
            <a:spLocks noGrp="1"/>
          </p:cNvSpPr>
          <p:nvPr>
            <p:ph type="title"/>
          </p:nvPr>
        </p:nvSpPr>
        <p:spPr>
          <a:xfrm>
            <a:off x="838200" y="3956859"/>
            <a:ext cx="4545969" cy="2186364"/>
          </a:xfrm>
        </p:spPr>
        <p:txBody>
          <a:bodyPr vert="horz" lIns="91440" tIns="45720" rIns="91440" bIns="45720" rtlCol="0" anchor="t">
            <a:normAutofit/>
          </a:bodyPr>
          <a:lstStyle/>
          <a:p>
            <a:r>
              <a:rPr lang="en-US" sz="3800" b="1" kern="1200" dirty="0">
                <a:solidFill>
                  <a:srgbClr val="009999"/>
                </a:solidFill>
                <a:latin typeface="+mj-lt"/>
                <a:ea typeface="+mj-ea"/>
                <a:cs typeface="+mj-cs"/>
              </a:rPr>
              <a:t>What is Phlebotomy??</a:t>
            </a:r>
          </a:p>
        </p:txBody>
      </p:sp>
      <p:pic>
        <p:nvPicPr>
          <p:cNvPr id="4" name="Picture 2" descr="What Is A Phlebotomist? | Phlebotomy Coach">
            <a:extLst>
              <a:ext uri="{FF2B5EF4-FFF2-40B4-BE49-F238E27FC236}">
                <a16:creationId xmlns:a16="http://schemas.microsoft.com/office/drawing/2014/main" id="{F752EF81-4A25-0569-AADC-6F94F3741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72" r="2" b="14872"/>
          <a:stretch/>
        </p:blipFill>
        <p:spPr bwMode="auto">
          <a:xfrm>
            <a:off x="911009" y="1145340"/>
            <a:ext cx="5142273" cy="2603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the difference in the ADN, ASN, and AAS Nursing degrees?">
            <a:extLst>
              <a:ext uri="{FF2B5EF4-FFF2-40B4-BE49-F238E27FC236}">
                <a16:creationId xmlns:a16="http://schemas.microsoft.com/office/drawing/2014/main" id="{1F7FC4FA-2D9B-0C54-AB28-51B2EE3CCC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68" r="3" b="15307"/>
          <a:stretch/>
        </p:blipFill>
        <p:spPr bwMode="auto">
          <a:xfrm>
            <a:off x="6211528" y="1153652"/>
            <a:ext cx="5142271" cy="26038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919416B-875F-C2F4-2C6F-A6B73DB49B1E}"/>
              </a:ext>
            </a:extLst>
          </p:cNvPr>
          <p:cNvSpPr>
            <a:spLocks noGrp="1"/>
          </p:cNvSpPr>
          <p:nvPr>
            <p:ph sz="half" idx="1"/>
          </p:nvPr>
        </p:nvSpPr>
        <p:spPr>
          <a:xfrm>
            <a:off x="6053282" y="3901820"/>
            <a:ext cx="5300517" cy="2241403"/>
          </a:xfrm>
        </p:spPr>
        <p:txBody>
          <a:bodyPr vert="horz" lIns="91440" tIns="45720" rIns="91440" bIns="45720" rtlCol="0" anchor="t">
            <a:normAutofit/>
          </a:bodyPr>
          <a:lstStyle/>
          <a:p>
            <a:r>
              <a:rPr lang="en-US" sz="2400" dirty="0"/>
              <a:t>T</a:t>
            </a:r>
            <a:r>
              <a:rPr lang="en-US" sz="2400" b="0" i="0" dirty="0">
                <a:effectLst/>
              </a:rPr>
              <a:t>he surgical opening or puncture of a vein in order to </a:t>
            </a:r>
            <a:r>
              <a:rPr lang="en-US" sz="2400" b="1" i="0" dirty="0">
                <a:effectLst/>
              </a:rPr>
              <a:t>withdraw blood or introduce a fluid</a:t>
            </a:r>
          </a:p>
          <a:p>
            <a:r>
              <a:rPr lang="en-US" sz="2400" dirty="0"/>
              <a:t>Important tool </a:t>
            </a:r>
            <a:r>
              <a:rPr lang="en-US" sz="2400" b="0" i="0" dirty="0">
                <a:effectLst/>
              </a:rPr>
              <a:t>and routine procedure for diagnostic testing for many medical conditions</a:t>
            </a:r>
            <a:endParaRPr lang="en-US" sz="2400" b="1" dirty="0"/>
          </a:p>
        </p:txBody>
      </p:sp>
      <p:grpSp>
        <p:nvGrpSpPr>
          <p:cNvPr id="1047" name="Group 1046">
            <a:extLst>
              <a:ext uri="{FF2B5EF4-FFF2-40B4-BE49-F238E27FC236}">
                <a16:creationId xmlns:a16="http://schemas.microsoft.com/office/drawing/2014/main" id="{33C0C005-EAFC-A3D6-AB69-1820B0103E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048" name="Rectangle 1047">
              <a:extLst>
                <a:ext uri="{FF2B5EF4-FFF2-40B4-BE49-F238E27FC236}">
                  <a16:creationId xmlns:a16="http://schemas.microsoft.com/office/drawing/2014/main" id="{81CC5ED5-6840-C8EE-7733-D2A2BE1CB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F6DDB11A-C6F8-EA07-DC34-3C93B7CE4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226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6D16-C998-EBCA-E5C6-23B5014EBA23}"/>
              </a:ext>
            </a:extLst>
          </p:cNvPr>
          <p:cNvSpPr>
            <a:spLocks noGrp="1"/>
          </p:cNvSpPr>
          <p:nvPr>
            <p:ph type="title"/>
          </p:nvPr>
        </p:nvSpPr>
        <p:spPr>
          <a:xfrm>
            <a:off x="708891" y="707995"/>
            <a:ext cx="10515600" cy="751839"/>
          </a:xfrm>
        </p:spPr>
        <p:txBody>
          <a:bodyPr/>
          <a:lstStyle/>
          <a:p>
            <a:pPr algn="ctr"/>
            <a:r>
              <a:rPr lang="en-CA" b="1" dirty="0"/>
              <a:t>Venipuncture Guidelines</a:t>
            </a:r>
          </a:p>
        </p:txBody>
      </p:sp>
      <p:sp>
        <p:nvSpPr>
          <p:cNvPr id="3" name="Content Placeholder 2">
            <a:extLst>
              <a:ext uri="{FF2B5EF4-FFF2-40B4-BE49-F238E27FC236}">
                <a16:creationId xmlns:a16="http://schemas.microsoft.com/office/drawing/2014/main" id="{2C15C2EC-45EB-9C89-2787-44F28F970638}"/>
              </a:ext>
            </a:extLst>
          </p:cNvPr>
          <p:cNvSpPr>
            <a:spLocks noGrp="1"/>
          </p:cNvSpPr>
          <p:nvPr>
            <p:ph sz="half" idx="1"/>
          </p:nvPr>
        </p:nvSpPr>
        <p:spPr>
          <a:xfrm>
            <a:off x="708891" y="1659370"/>
            <a:ext cx="10515600" cy="4063686"/>
          </a:xfrm>
        </p:spPr>
        <p:txBody>
          <a:bodyPr>
            <a:normAutofit/>
          </a:bodyPr>
          <a:lstStyle/>
          <a:p>
            <a:pPr algn="l" fontAlgn="base">
              <a:buFont typeface="Wingdings" panose="05000000000000000000" pitchFamily="2" charset="2"/>
              <a:buChar char="§"/>
            </a:pPr>
            <a:r>
              <a:rPr lang="en-CA" sz="2200" b="0" i="0" dirty="0">
                <a:effectLst/>
                <a:ea typeface="Roboto" panose="02000000000000000000" pitchFamily="2" charset="0"/>
                <a:cs typeface="Roboto" panose="02000000000000000000" pitchFamily="2" charset="0"/>
              </a:rPr>
              <a:t>The Clinician must possess the knowledge, judgment and skills required to perform venipuncture.</a:t>
            </a:r>
          </a:p>
          <a:p>
            <a:pPr algn="l" fontAlgn="base">
              <a:buFont typeface="Wingdings" panose="05000000000000000000" pitchFamily="2" charset="2"/>
              <a:buChar char="§"/>
            </a:pPr>
            <a:r>
              <a:rPr lang="en-CA" sz="2200" dirty="0">
                <a:ea typeface="Roboto" panose="02000000000000000000" pitchFamily="2" charset="0"/>
                <a:cs typeface="Roboto" panose="02000000000000000000" pitchFamily="2" charset="0"/>
              </a:rPr>
              <a:t> </a:t>
            </a:r>
            <a:r>
              <a:rPr lang="en-CA" sz="2200" b="0" i="0" dirty="0">
                <a:effectLst/>
                <a:ea typeface="Roboto" panose="02000000000000000000" pitchFamily="2" charset="0"/>
                <a:cs typeface="Roboto" panose="02000000000000000000" pitchFamily="2" charset="0"/>
              </a:rPr>
              <a:t>All Clinician must comply with best practice guidelines and adhere to strict </a:t>
            </a:r>
            <a:r>
              <a:rPr lang="en-CA" sz="2200" b="1" i="0" dirty="0">
                <a:effectLst/>
                <a:ea typeface="Roboto" panose="02000000000000000000" pitchFamily="2" charset="0"/>
                <a:cs typeface="Roboto" panose="02000000000000000000" pitchFamily="2" charset="0"/>
              </a:rPr>
              <a:t>infection control principles i</a:t>
            </a:r>
            <a:r>
              <a:rPr lang="en-CA" sz="2200" b="0" i="0" dirty="0">
                <a:effectLst/>
                <a:ea typeface="Roboto" panose="02000000000000000000" pitchFamily="2" charset="0"/>
                <a:cs typeface="Roboto" panose="02000000000000000000" pitchFamily="2" charset="0"/>
              </a:rPr>
              <a:t>ncluding aseptic technique when performing these procedures.</a:t>
            </a:r>
          </a:p>
          <a:p>
            <a:pPr algn="l" fontAlgn="base">
              <a:buFont typeface="Wingdings" panose="05000000000000000000" pitchFamily="2" charset="2"/>
              <a:buChar char="§"/>
            </a:pPr>
            <a:r>
              <a:rPr lang="en-CA" sz="2200" dirty="0">
                <a:ea typeface="Roboto" panose="02000000000000000000" pitchFamily="2" charset="0"/>
                <a:cs typeface="Roboto" panose="02000000000000000000" pitchFamily="2" charset="0"/>
              </a:rPr>
              <a:t>Consent</a:t>
            </a:r>
          </a:p>
          <a:p>
            <a:pPr algn="l" fontAlgn="base">
              <a:buFont typeface="Wingdings" panose="05000000000000000000" pitchFamily="2" charset="2"/>
              <a:buChar char="§"/>
            </a:pPr>
            <a:r>
              <a:rPr lang="en-CA" sz="2200" b="1" i="0" dirty="0">
                <a:effectLst/>
                <a:ea typeface="Roboto" panose="02000000000000000000" pitchFamily="2" charset="0"/>
                <a:cs typeface="Roboto" panose="02000000000000000000" pitchFamily="2" charset="0"/>
              </a:rPr>
              <a:t>Patient Identification process </a:t>
            </a:r>
            <a:r>
              <a:rPr lang="en-CA" sz="2200" b="0" i="0" dirty="0">
                <a:effectLst/>
                <a:ea typeface="Roboto" panose="02000000000000000000" pitchFamily="2" charset="0"/>
                <a:cs typeface="Roboto" panose="02000000000000000000" pitchFamily="2" charset="0"/>
              </a:rPr>
              <a:t>must be completed prior to obtaining blood sample and before labelling specimen Two unique identifiers must be verified</a:t>
            </a:r>
          </a:p>
          <a:p>
            <a:pPr algn="l" fontAlgn="base">
              <a:buFont typeface="Wingdings" panose="05000000000000000000" pitchFamily="2" charset="2"/>
              <a:buChar char="§"/>
            </a:pPr>
            <a:r>
              <a:rPr lang="en-CA" sz="2200" b="0" i="0" dirty="0">
                <a:effectLst/>
                <a:ea typeface="Roboto" panose="02000000000000000000" pitchFamily="2" charset="0"/>
                <a:cs typeface="Roboto" panose="02000000000000000000" pitchFamily="2" charset="0"/>
              </a:rPr>
              <a:t>Vacutainer tops must </a:t>
            </a:r>
            <a:r>
              <a:rPr lang="en-CA" sz="2200" b="1" i="0" dirty="0">
                <a:effectLst/>
                <a:ea typeface="Roboto" panose="02000000000000000000" pitchFamily="2" charset="0"/>
                <a:cs typeface="Roboto" panose="02000000000000000000" pitchFamily="2" charset="0"/>
              </a:rPr>
              <a:t>not be removed nor blood transferred </a:t>
            </a:r>
            <a:r>
              <a:rPr lang="en-CA" sz="2200" b="0" i="0" dirty="0">
                <a:effectLst/>
                <a:ea typeface="Roboto" panose="02000000000000000000" pitchFamily="2" charset="0"/>
                <a:cs typeface="Roboto" panose="02000000000000000000" pitchFamily="2" charset="0"/>
              </a:rPr>
              <a:t>from one vacutainer to another.</a:t>
            </a:r>
          </a:p>
          <a:p>
            <a:pPr algn="l" fontAlgn="base">
              <a:buFont typeface="Wingdings" panose="05000000000000000000" pitchFamily="2" charset="2"/>
              <a:buChar char="§"/>
            </a:pPr>
            <a:r>
              <a:rPr lang="en-CA" sz="2200" b="0" i="0" dirty="0">
                <a:effectLst/>
                <a:ea typeface="Roboto" panose="02000000000000000000" pitchFamily="2" charset="0"/>
                <a:cs typeface="Roboto" panose="02000000000000000000" pitchFamily="2" charset="0"/>
              </a:rPr>
              <a:t>All venipuncture needles are </a:t>
            </a:r>
            <a:r>
              <a:rPr lang="en-CA" sz="2200" b="0" i="0" dirty="0">
                <a:solidFill>
                  <a:srgbClr val="009999"/>
                </a:solidFill>
                <a:effectLst/>
                <a:ea typeface="Roboto" panose="02000000000000000000" pitchFamily="2" charset="0"/>
                <a:cs typeface="Roboto" panose="02000000000000000000" pitchFamily="2" charset="0"/>
              </a:rPr>
              <a:t>one time use only</a:t>
            </a:r>
            <a:r>
              <a:rPr lang="en-CA" sz="2200" b="0" i="0" dirty="0">
                <a:effectLst/>
                <a:ea typeface="Roboto" panose="02000000000000000000" pitchFamily="2" charset="0"/>
                <a:cs typeface="Roboto" panose="02000000000000000000" pitchFamily="2" charset="0"/>
              </a:rPr>
              <a:t>. If the venipuncture is unsuccessful, the needle must not be reinserted</a:t>
            </a:r>
          </a:p>
          <a:p>
            <a:pPr algn="l" fontAlgn="base">
              <a:buFont typeface="Wingdings" panose="05000000000000000000" pitchFamily="2" charset="2"/>
              <a:buChar char="§"/>
            </a:pPr>
            <a:endParaRPr lang="en-CA" sz="2200" b="0" i="0" dirty="0">
              <a:effectLst/>
              <a:ea typeface="Roboto" panose="02000000000000000000" pitchFamily="2" charset="0"/>
              <a:cs typeface="Roboto" panose="02000000000000000000" pitchFamily="2" charset="0"/>
            </a:endParaRPr>
          </a:p>
          <a:p>
            <a:endParaRPr lang="en-CA" sz="2200" dirty="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DE0DE859-4ED5-4A06-F1C1-3815707E1647}"/>
              </a:ext>
            </a:extLst>
          </p:cNvPr>
          <p:cNvSpPr txBox="1"/>
          <p:nvPr/>
        </p:nvSpPr>
        <p:spPr>
          <a:xfrm>
            <a:off x="7707197" y="5767947"/>
            <a:ext cx="6097904" cy="369332"/>
          </a:xfrm>
          <a:prstGeom prst="rect">
            <a:avLst/>
          </a:prstGeom>
          <a:noFill/>
        </p:spPr>
        <p:txBody>
          <a:bodyPr wrap="square">
            <a:spAutoFit/>
          </a:bodyPr>
          <a:lstStyle/>
          <a:p>
            <a:r>
              <a:rPr lang="en-CA" dirty="0"/>
              <a:t>(</a:t>
            </a:r>
            <a:r>
              <a:rPr lang="en-CA" sz="1800" dirty="0"/>
              <a:t>William Osler Health System [WOHS], 2021). </a:t>
            </a:r>
            <a:endParaRPr lang="en-CA" dirty="0"/>
          </a:p>
        </p:txBody>
      </p:sp>
    </p:spTree>
    <p:extLst>
      <p:ext uri="{BB962C8B-B14F-4D97-AF65-F5344CB8AC3E}">
        <p14:creationId xmlns:p14="http://schemas.microsoft.com/office/powerpoint/2010/main" val="277159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89CA-1110-DFD1-A2C2-372CC9737ACA}"/>
              </a:ext>
            </a:extLst>
          </p:cNvPr>
          <p:cNvSpPr>
            <a:spLocks noGrp="1"/>
          </p:cNvSpPr>
          <p:nvPr>
            <p:ph type="title"/>
          </p:nvPr>
        </p:nvSpPr>
        <p:spPr>
          <a:xfrm>
            <a:off x="708891" y="874248"/>
            <a:ext cx="10515600" cy="751839"/>
          </a:xfrm>
        </p:spPr>
        <p:txBody>
          <a:bodyPr/>
          <a:lstStyle/>
          <a:p>
            <a:pPr algn="ctr"/>
            <a:r>
              <a:rPr lang="en-CA" b="1" dirty="0"/>
              <a:t>Venipuncture Guidelines</a:t>
            </a:r>
            <a:endParaRPr lang="en-CA" dirty="0"/>
          </a:p>
        </p:txBody>
      </p:sp>
      <p:sp>
        <p:nvSpPr>
          <p:cNvPr id="3" name="Content Placeholder 2">
            <a:extLst>
              <a:ext uri="{FF2B5EF4-FFF2-40B4-BE49-F238E27FC236}">
                <a16:creationId xmlns:a16="http://schemas.microsoft.com/office/drawing/2014/main" id="{70DD6FAE-208B-6EAB-6E2B-A84B26723151}"/>
              </a:ext>
            </a:extLst>
          </p:cNvPr>
          <p:cNvSpPr>
            <a:spLocks noGrp="1"/>
          </p:cNvSpPr>
          <p:nvPr>
            <p:ph sz="half" idx="1"/>
          </p:nvPr>
        </p:nvSpPr>
        <p:spPr>
          <a:xfrm>
            <a:off x="708891" y="1784061"/>
            <a:ext cx="10515600" cy="4063686"/>
          </a:xfrm>
        </p:spPr>
        <p:txBody>
          <a:bodyPr>
            <a:normAutofit/>
          </a:bodyPr>
          <a:lstStyle/>
          <a:p>
            <a:pPr>
              <a:buFont typeface="Wingdings" panose="05000000000000000000" pitchFamily="2" charset="2"/>
              <a:buChar char="§"/>
            </a:pPr>
            <a:r>
              <a:rPr lang="en-CA" sz="2200" dirty="0">
                <a:solidFill>
                  <a:srgbClr val="182D4A"/>
                </a:solidFill>
                <a:ea typeface="Roboto" panose="02000000000000000000" pitchFamily="2" charset="0"/>
                <a:cs typeface="Roboto" panose="02000000000000000000" pitchFamily="2" charset="0"/>
              </a:rPr>
              <a:t>Resident</a:t>
            </a:r>
            <a:r>
              <a:rPr lang="en-CA" sz="2200" b="0" i="0" dirty="0">
                <a:solidFill>
                  <a:srgbClr val="182D4A"/>
                </a:solidFill>
                <a:effectLst/>
                <a:ea typeface="Roboto" panose="02000000000000000000" pitchFamily="2" charset="0"/>
                <a:cs typeface="Roboto" panose="02000000000000000000" pitchFamily="2" charset="0"/>
              </a:rPr>
              <a:t> must be assessed for possible risks associated with venipuncture, for example, anticoagulant therapy, low platelet count, bleeding disorders</a:t>
            </a:r>
          </a:p>
          <a:p>
            <a:pPr>
              <a:buFont typeface="Wingdings" panose="05000000000000000000" pitchFamily="2" charset="2"/>
              <a:buChar char="§"/>
            </a:pPr>
            <a:r>
              <a:rPr lang="en-CA" sz="2200" b="0" i="0" dirty="0">
                <a:solidFill>
                  <a:srgbClr val="182D4A"/>
                </a:solidFill>
                <a:effectLst/>
                <a:ea typeface="Roboto" panose="02000000000000000000" pitchFamily="2" charset="0"/>
                <a:cs typeface="Roboto" panose="02000000000000000000" pitchFamily="2" charset="0"/>
              </a:rPr>
              <a:t>Venipuncture must be </a:t>
            </a:r>
            <a:r>
              <a:rPr lang="en-CA" sz="2200" b="0" i="0" dirty="0">
                <a:solidFill>
                  <a:srgbClr val="009999"/>
                </a:solidFill>
                <a:effectLst/>
                <a:ea typeface="Roboto" panose="02000000000000000000" pitchFamily="2" charset="0"/>
                <a:cs typeface="Roboto" panose="02000000000000000000" pitchFamily="2" charset="0"/>
              </a:rPr>
              <a:t>limited to two attempts per Clinician </a:t>
            </a:r>
            <a:r>
              <a:rPr lang="en-CA" sz="2200" b="0" i="0" dirty="0">
                <a:solidFill>
                  <a:srgbClr val="182D4A"/>
                </a:solidFill>
                <a:effectLst/>
                <a:ea typeface="Roboto" panose="02000000000000000000" pitchFamily="2" charset="0"/>
                <a:cs typeface="Roboto" panose="02000000000000000000" pitchFamily="2" charset="0"/>
              </a:rPr>
              <a:t>to a </a:t>
            </a:r>
            <a:r>
              <a:rPr lang="en-CA" sz="2200" b="0" i="0" dirty="0">
                <a:solidFill>
                  <a:srgbClr val="009999"/>
                </a:solidFill>
                <a:effectLst/>
                <a:ea typeface="Roboto" panose="02000000000000000000" pitchFamily="2" charset="0"/>
                <a:cs typeface="Roboto" panose="02000000000000000000" pitchFamily="2" charset="0"/>
              </a:rPr>
              <a:t>maximum of four attempts</a:t>
            </a:r>
            <a:r>
              <a:rPr lang="en-CA" sz="2200" b="0" i="0" dirty="0">
                <a:solidFill>
                  <a:srgbClr val="182D4A"/>
                </a:solidFill>
                <a:effectLst/>
                <a:ea typeface="Roboto" panose="02000000000000000000" pitchFamily="2" charset="0"/>
                <a:cs typeface="Roboto" panose="02000000000000000000" pitchFamily="2" charset="0"/>
              </a:rPr>
              <a:t>. The ordering health care provider must be notified and unsuccessful attempts must be documented in the </a:t>
            </a:r>
            <a:r>
              <a:rPr lang="en-CA" sz="2200" dirty="0">
                <a:solidFill>
                  <a:srgbClr val="182D4A"/>
                </a:solidFill>
                <a:ea typeface="Roboto" panose="02000000000000000000" pitchFamily="2" charset="0"/>
                <a:cs typeface="Roboto" panose="02000000000000000000" pitchFamily="2" charset="0"/>
              </a:rPr>
              <a:t>reside</a:t>
            </a:r>
            <a:r>
              <a:rPr lang="en-CA" sz="2200" b="0" i="0" dirty="0">
                <a:solidFill>
                  <a:srgbClr val="182D4A"/>
                </a:solidFill>
                <a:effectLst/>
                <a:ea typeface="Roboto" panose="02000000000000000000" pitchFamily="2" charset="0"/>
                <a:cs typeface="Roboto" panose="02000000000000000000" pitchFamily="2" charset="0"/>
              </a:rPr>
              <a:t>nt's record.</a:t>
            </a:r>
          </a:p>
          <a:p>
            <a:pPr>
              <a:buFont typeface="Wingdings" panose="05000000000000000000" pitchFamily="2" charset="2"/>
              <a:buChar char="§"/>
            </a:pPr>
            <a:r>
              <a:rPr lang="en-CA" sz="2200" b="0" i="0" dirty="0">
                <a:solidFill>
                  <a:srgbClr val="009999"/>
                </a:solidFill>
                <a:effectLst/>
                <a:ea typeface="Roboto" panose="02000000000000000000" pitchFamily="2" charset="0"/>
                <a:cs typeface="Roboto" panose="02000000000000000000" pitchFamily="2" charset="0"/>
              </a:rPr>
              <a:t>When vein selection, cleansing, and access take longer than 1 minute, the tourniquet must be released. </a:t>
            </a:r>
            <a:r>
              <a:rPr lang="en-CA" sz="2200" b="0" i="0" dirty="0">
                <a:solidFill>
                  <a:srgbClr val="182D4A"/>
                </a:solidFill>
                <a:effectLst/>
                <a:ea typeface="Roboto" panose="02000000000000000000" pitchFamily="2" charset="0"/>
                <a:cs typeface="Roboto" panose="02000000000000000000" pitchFamily="2" charset="0"/>
              </a:rPr>
              <a:t>Clinical must wait a minimum of 2 minutes to reapply the tourniquet to minimize the effect of hemoconcentration.</a:t>
            </a:r>
          </a:p>
          <a:p>
            <a:r>
              <a:rPr lang="en-CA" sz="2200" b="0" i="0" dirty="0">
                <a:solidFill>
                  <a:srgbClr val="009999"/>
                </a:solidFill>
                <a:effectLst/>
                <a:ea typeface="Roboto" panose="02000000000000000000" pitchFamily="2" charset="0"/>
                <a:cs typeface="Roboto" panose="02000000000000000000" pitchFamily="2" charset="0"/>
              </a:rPr>
              <a:t>Chlorhexidine swab </a:t>
            </a:r>
            <a:r>
              <a:rPr lang="en-CA" sz="2200" b="0" i="0" dirty="0">
                <a:solidFill>
                  <a:srgbClr val="182D4A"/>
                </a:solidFill>
                <a:effectLst/>
                <a:ea typeface="Roboto" panose="02000000000000000000" pitchFamily="2" charset="0"/>
                <a:cs typeface="Roboto" panose="02000000000000000000" pitchFamily="2" charset="0"/>
              </a:rPr>
              <a:t>is the recommended skin prep; alternative agent may be used if allergy noted (i.e. </a:t>
            </a:r>
            <a:r>
              <a:rPr lang="en-CA" sz="2200" b="1" i="0" dirty="0">
                <a:solidFill>
                  <a:srgbClr val="182D4A"/>
                </a:solidFill>
                <a:effectLst/>
                <a:ea typeface="Roboto" panose="02000000000000000000" pitchFamily="2" charset="0"/>
                <a:cs typeface="Roboto" panose="02000000000000000000" pitchFamily="2" charset="0"/>
              </a:rPr>
              <a:t>alcohol swab</a:t>
            </a:r>
            <a:r>
              <a:rPr lang="en-CA" sz="2200" b="0" i="0" dirty="0">
                <a:solidFill>
                  <a:srgbClr val="182D4A"/>
                </a:solidFill>
                <a:effectLst/>
                <a:ea typeface="Roboto" panose="02000000000000000000" pitchFamily="2" charset="0"/>
                <a:cs typeface="Roboto" panose="02000000000000000000" pitchFamily="2" charset="0"/>
              </a:rPr>
              <a:t>)</a:t>
            </a:r>
            <a:endParaRPr lang="en-CA" sz="2200" dirty="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E6C37D32-BFFE-5831-56E6-6C1B2B710E3E}"/>
              </a:ext>
            </a:extLst>
          </p:cNvPr>
          <p:cNvSpPr txBox="1"/>
          <p:nvPr/>
        </p:nvSpPr>
        <p:spPr>
          <a:xfrm>
            <a:off x="10486023" y="5847747"/>
            <a:ext cx="6097904" cy="369332"/>
          </a:xfrm>
          <a:prstGeom prst="rect">
            <a:avLst/>
          </a:prstGeom>
          <a:noFill/>
        </p:spPr>
        <p:txBody>
          <a:bodyPr wrap="square">
            <a:spAutoFit/>
          </a:bodyPr>
          <a:lstStyle/>
          <a:p>
            <a:r>
              <a:rPr lang="en-CA" dirty="0"/>
              <a:t>(</a:t>
            </a:r>
            <a:r>
              <a:rPr lang="en-CA" sz="1800" dirty="0"/>
              <a:t>WOHS, 2021). </a:t>
            </a:r>
            <a:endParaRPr lang="en-CA" dirty="0"/>
          </a:p>
        </p:txBody>
      </p:sp>
    </p:spTree>
    <p:extLst>
      <p:ext uri="{BB962C8B-B14F-4D97-AF65-F5344CB8AC3E}">
        <p14:creationId xmlns:p14="http://schemas.microsoft.com/office/powerpoint/2010/main" val="50694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BACF-E50A-6191-FE92-1EEC7D2F112C}"/>
              </a:ext>
            </a:extLst>
          </p:cNvPr>
          <p:cNvSpPr>
            <a:spLocks noGrp="1"/>
          </p:cNvSpPr>
          <p:nvPr>
            <p:ph type="title"/>
          </p:nvPr>
        </p:nvSpPr>
        <p:spPr/>
        <p:txBody>
          <a:bodyPr/>
          <a:lstStyle/>
          <a:p>
            <a:pPr algn="ctr"/>
            <a:r>
              <a:rPr lang="en-CA" b="1" dirty="0">
                <a:solidFill>
                  <a:srgbClr val="009999"/>
                </a:solidFill>
              </a:rPr>
              <a:t>Venipuncture: </a:t>
            </a:r>
            <a:r>
              <a:rPr lang="en-CA" b="1" i="0" dirty="0">
                <a:solidFill>
                  <a:srgbClr val="009999"/>
                </a:solidFill>
                <a:effectLst/>
              </a:rPr>
              <a:t>Site selection</a:t>
            </a:r>
            <a:endParaRPr lang="en-CA" b="1" dirty="0">
              <a:solidFill>
                <a:srgbClr val="009999"/>
              </a:solidFill>
            </a:endParaRPr>
          </a:p>
        </p:txBody>
      </p:sp>
      <p:sp>
        <p:nvSpPr>
          <p:cNvPr id="3" name="Content Placeholder 2">
            <a:extLst>
              <a:ext uri="{FF2B5EF4-FFF2-40B4-BE49-F238E27FC236}">
                <a16:creationId xmlns:a16="http://schemas.microsoft.com/office/drawing/2014/main" id="{C1998F77-AB29-6658-F71C-87BF64E4BEC9}"/>
              </a:ext>
            </a:extLst>
          </p:cNvPr>
          <p:cNvSpPr>
            <a:spLocks noGrp="1"/>
          </p:cNvSpPr>
          <p:nvPr>
            <p:ph sz="half" idx="1"/>
          </p:nvPr>
        </p:nvSpPr>
        <p:spPr>
          <a:xfrm>
            <a:off x="708891" y="1991879"/>
            <a:ext cx="10515600" cy="4063686"/>
          </a:xfrm>
        </p:spPr>
        <p:txBody>
          <a:bodyPr>
            <a:normAutofit/>
          </a:bodyPr>
          <a:lstStyle/>
          <a:p>
            <a:r>
              <a:rPr lang="en-CA" sz="2400" b="1" dirty="0">
                <a:solidFill>
                  <a:srgbClr val="182D4A"/>
                </a:solidFill>
                <a:ea typeface="Roboto" panose="02000000000000000000" pitchFamily="2" charset="0"/>
                <a:cs typeface="Roboto" panose="02000000000000000000" pitchFamily="2" charset="0"/>
              </a:rPr>
              <a:t>R</a:t>
            </a:r>
            <a:r>
              <a:rPr lang="en-CA" sz="2400" b="1" i="0" dirty="0">
                <a:solidFill>
                  <a:srgbClr val="182D4A"/>
                </a:solidFill>
                <a:effectLst/>
                <a:ea typeface="Roboto" panose="02000000000000000000" pitchFamily="2" charset="0"/>
                <a:cs typeface="Roboto" panose="02000000000000000000" pitchFamily="2" charset="0"/>
              </a:rPr>
              <a:t>ecommended site </a:t>
            </a:r>
            <a:r>
              <a:rPr lang="en-CA" sz="2400" dirty="0">
                <a:solidFill>
                  <a:srgbClr val="182D4A"/>
                </a:solidFill>
                <a:ea typeface="Roboto" panose="02000000000000000000" pitchFamily="2" charset="0"/>
                <a:cs typeface="Roboto" panose="02000000000000000000" pitchFamily="2" charset="0"/>
              </a:rPr>
              <a:t>in a</a:t>
            </a:r>
            <a:r>
              <a:rPr lang="en-CA" sz="2400" b="0" i="0" dirty="0">
                <a:solidFill>
                  <a:srgbClr val="182D4A"/>
                </a:solidFill>
                <a:effectLst/>
                <a:ea typeface="Roboto" panose="02000000000000000000" pitchFamily="2" charset="0"/>
                <a:cs typeface="Roboto" panose="02000000000000000000" pitchFamily="2" charset="0"/>
              </a:rPr>
              <a:t>dults = </a:t>
            </a:r>
            <a:r>
              <a:rPr lang="en-CA" sz="2400" b="0" i="0" dirty="0">
                <a:solidFill>
                  <a:srgbClr val="009999"/>
                </a:solidFill>
                <a:effectLst/>
                <a:ea typeface="Roboto" panose="02000000000000000000" pitchFamily="2" charset="0"/>
                <a:cs typeface="Roboto" panose="02000000000000000000" pitchFamily="2" charset="0"/>
              </a:rPr>
              <a:t>Antecubital fossa</a:t>
            </a:r>
          </a:p>
          <a:p>
            <a:r>
              <a:rPr lang="en-CA" sz="2400" b="1" i="0" dirty="0">
                <a:solidFill>
                  <a:srgbClr val="182D4A"/>
                </a:solidFill>
                <a:effectLst/>
                <a:ea typeface="Roboto" panose="02000000000000000000" pitchFamily="2" charset="0"/>
                <a:cs typeface="Roboto" panose="02000000000000000000" pitchFamily="2" charset="0"/>
              </a:rPr>
              <a:t>Preferred sites </a:t>
            </a:r>
            <a:r>
              <a:rPr lang="en-CA" sz="2400" b="0" i="0" dirty="0">
                <a:solidFill>
                  <a:srgbClr val="182D4A"/>
                </a:solidFill>
                <a:effectLst/>
                <a:ea typeface="Roboto" panose="02000000000000000000" pitchFamily="2" charset="0"/>
                <a:cs typeface="Roboto" panose="02000000000000000000" pitchFamily="2" charset="0"/>
              </a:rPr>
              <a:t>= </a:t>
            </a:r>
            <a:r>
              <a:rPr lang="en-CA" sz="2400" b="0" i="0" dirty="0">
                <a:solidFill>
                  <a:srgbClr val="009999"/>
                </a:solidFill>
                <a:effectLst/>
                <a:ea typeface="Roboto" panose="02000000000000000000" pitchFamily="2" charset="0"/>
                <a:cs typeface="Roboto" panose="02000000000000000000" pitchFamily="2" charset="0"/>
              </a:rPr>
              <a:t>Medium cubital and cephalic veins</a:t>
            </a:r>
          </a:p>
          <a:p>
            <a:r>
              <a:rPr lang="en-CA" sz="2400" b="1" i="0" dirty="0">
                <a:solidFill>
                  <a:srgbClr val="182D4A"/>
                </a:solidFill>
                <a:effectLst/>
                <a:ea typeface="Roboto" panose="02000000000000000000" pitchFamily="2" charset="0"/>
                <a:cs typeface="Roboto" panose="02000000000000000000" pitchFamily="2" charset="0"/>
              </a:rPr>
              <a:t>Nurses</a:t>
            </a:r>
            <a:r>
              <a:rPr lang="en-CA" sz="2400" b="0" i="0" dirty="0">
                <a:solidFill>
                  <a:srgbClr val="182D4A"/>
                </a:solidFill>
                <a:effectLst/>
                <a:ea typeface="Roboto" panose="02000000000000000000" pitchFamily="2" charset="0"/>
                <a:cs typeface="Roboto" panose="02000000000000000000" pitchFamily="2" charset="0"/>
              </a:rPr>
              <a:t> may perform venipuncture from </a:t>
            </a:r>
            <a:r>
              <a:rPr lang="en-CA" sz="2400" b="0" i="0" dirty="0">
                <a:solidFill>
                  <a:srgbClr val="009999"/>
                </a:solidFill>
                <a:effectLst/>
                <a:ea typeface="Roboto" panose="02000000000000000000" pitchFamily="2" charset="0"/>
                <a:cs typeface="Roboto" panose="02000000000000000000" pitchFamily="2" charset="0"/>
              </a:rPr>
              <a:t>all sites</a:t>
            </a:r>
            <a:r>
              <a:rPr lang="en-CA" sz="2400" b="0" i="0" dirty="0">
                <a:solidFill>
                  <a:srgbClr val="182D4A"/>
                </a:solidFill>
                <a:effectLst/>
                <a:ea typeface="Roboto" panose="02000000000000000000" pitchFamily="2" charset="0"/>
                <a:cs typeface="Roboto" panose="02000000000000000000" pitchFamily="2" charset="0"/>
              </a:rPr>
              <a:t>. All other personnel are limited to the antecubital fossa.</a:t>
            </a:r>
          </a:p>
          <a:p>
            <a:r>
              <a:rPr lang="en-CA" sz="2400" b="0" i="0" dirty="0">
                <a:solidFill>
                  <a:srgbClr val="182D4A"/>
                </a:solidFill>
                <a:effectLst/>
                <a:ea typeface="Roboto" panose="02000000000000000000" pitchFamily="2" charset="0"/>
                <a:cs typeface="Roboto" panose="02000000000000000000" pitchFamily="2" charset="0"/>
              </a:rPr>
              <a:t>An </a:t>
            </a:r>
            <a:r>
              <a:rPr lang="en-CA" sz="2400" b="1" i="0" dirty="0">
                <a:solidFill>
                  <a:srgbClr val="182D4A"/>
                </a:solidFill>
                <a:effectLst/>
                <a:ea typeface="Roboto" panose="02000000000000000000" pitchFamily="2" charset="0"/>
                <a:cs typeface="Roboto" panose="02000000000000000000" pitchFamily="2" charset="0"/>
              </a:rPr>
              <a:t>order must be obtained </a:t>
            </a:r>
            <a:r>
              <a:rPr lang="en-CA" sz="2400" b="0" i="0" dirty="0">
                <a:solidFill>
                  <a:srgbClr val="182D4A"/>
                </a:solidFill>
                <a:effectLst/>
                <a:ea typeface="Roboto" panose="02000000000000000000" pitchFamily="2" charset="0"/>
                <a:cs typeface="Roboto" panose="02000000000000000000" pitchFamily="2" charset="0"/>
              </a:rPr>
              <a:t>prior to accessing veins of an adult when using the </a:t>
            </a:r>
            <a:r>
              <a:rPr lang="en-CA" sz="2400" b="0" i="0" u="sng" dirty="0">
                <a:solidFill>
                  <a:srgbClr val="182D4A"/>
                </a:solidFill>
                <a:effectLst/>
                <a:ea typeface="Roboto" panose="02000000000000000000" pitchFamily="2" charset="0"/>
                <a:cs typeface="Roboto" panose="02000000000000000000" pitchFamily="2" charset="0"/>
              </a:rPr>
              <a:t>lower extremities for blood draw</a:t>
            </a:r>
            <a:r>
              <a:rPr lang="en-CA" sz="2400" b="0" i="0" dirty="0">
                <a:solidFill>
                  <a:srgbClr val="182D4A"/>
                </a:solidFill>
                <a:effectLst/>
                <a:ea typeface="Roboto" panose="02000000000000000000" pitchFamily="2" charset="0"/>
                <a:cs typeface="Roboto" panose="02000000000000000000" pitchFamily="2" charset="0"/>
              </a:rPr>
              <a:t>. These veins should not be used routinely in adults due to the risk of tissue damage, thrombophlebitis and ulceration.</a:t>
            </a:r>
          </a:p>
          <a:p>
            <a:endParaRPr lang="en-CA" sz="2400" b="0" i="0" dirty="0">
              <a:solidFill>
                <a:srgbClr val="182D4A"/>
              </a:solidFill>
              <a:effectLst/>
              <a:ea typeface="Roboto" panose="02000000000000000000" pitchFamily="2" charset="0"/>
              <a:cs typeface="Roboto" panose="02000000000000000000" pitchFamily="2" charset="0"/>
            </a:endParaRPr>
          </a:p>
          <a:p>
            <a:endParaRPr lang="en-CA" sz="2400" dirty="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3B8ADF1C-0FB6-8553-4C0A-E164D93411DE}"/>
              </a:ext>
            </a:extLst>
          </p:cNvPr>
          <p:cNvSpPr txBox="1"/>
          <p:nvPr/>
        </p:nvSpPr>
        <p:spPr>
          <a:xfrm>
            <a:off x="10334996" y="5870899"/>
            <a:ext cx="1857004" cy="369332"/>
          </a:xfrm>
          <a:prstGeom prst="rect">
            <a:avLst/>
          </a:prstGeom>
          <a:noFill/>
        </p:spPr>
        <p:txBody>
          <a:bodyPr wrap="square">
            <a:spAutoFit/>
          </a:bodyPr>
          <a:lstStyle/>
          <a:p>
            <a:r>
              <a:rPr lang="en-CA" dirty="0"/>
              <a:t>(</a:t>
            </a:r>
            <a:r>
              <a:rPr lang="en-CA" sz="1800" dirty="0"/>
              <a:t>WOHS, 2021). </a:t>
            </a:r>
            <a:endParaRPr lang="en-CA" dirty="0"/>
          </a:p>
        </p:txBody>
      </p:sp>
    </p:spTree>
    <p:extLst>
      <p:ext uri="{BB962C8B-B14F-4D97-AF65-F5344CB8AC3E}">
        <p14:creationId xmlns:p14="http://schemas.microsoft.com/office/powerpoint/2010/main" val="114782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1">
            <a:extLst>
              <a:ext uri="{FF2B5EF4-FFF2-40B4-BE49-F238E27FC236}">
                <a16:creationId xmlns:a16="http://schemas.microsoft.com/office/drawing/2014/main" id="{6F0B70D0-597C-FF6A-216B-B8B758DA74F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20292" y="159324"/>
            <a:ext cx="5777344" cy="605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67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56CE-7BDF-D782-9BE1-5C816163B0F5}"/>
              </a:ext>
            </a:extLst>
          </p:cNvPr>
          <p:cNvSpPr>
            <a:spLocks noGrp="1"/>
          </p:cNvSpPr>
          <p:nvPr>
            <p:ph type="title"/>
          </p:nvPr>
        </p:nvSpPr>
        <p:spPr>
          <a:xfrm>
            <a:off x="838200" y="200837"/>
            <a:ext cx="10515600" cy="1325563"/>
          </a:xfrm>
        </p:spPr>
        <p:txBody>
          <a:bodyPr/>
          <a:lstStyle/>
          <a:p>
            <a:pPr algn="ctr"/>
            <a:r>
              <a:rPr lang="en-CA" b="1" dirty="0">
                <a:solidFill>
                  <a:srgbClr val="009999"/>
                </a:solidFill>
              </a:rPr>
              <a:t>Venipuncture: </a:t>
            </a:r>
            <a:r>
              <a:rPr lang="en-CA" b="1" i="0" dirty="0">
                <a:solidFill>
                  <a:srgbClr val="009999"/>
                </a:solidFill>
                <a:effectLst/>
              </a:rPr>
              <a:t>Site selection</a:t>
            </a:r>
            <a:endParaRPr lang="en-CA" dirty="0"/>
          </a:p>
        </p:txBody>
      </p:sp>
      <p:sp>
        <p:nvSpPr>
          <p:cNvPr id="3" name="Content Placeholder 2">
            <a:extLst>
              <a:ext uri="{FF2B5EF4-FFF2-40B4-BE49-F238E27FC236}">
                <a16:creationId xmlns:a16="http://schemas.microsoft.com/office/drawing/2014/main" id="{E53378CC-7FF8-DD77-A5B2-904D79C26BBB}"/>
              </a:ext>
            </a:extLst>
          </p:cNvPr>
          <p:cNvSpPr>
            <a:spLocks noGrp="1"/>
          </p:cNvSpPr>
          <p:nvPr>
            <p:ph sz="half" idx="1"/>
          </p:nvPr>
        </p:nvSpPr>
        <p:spPr>
          <a:xfrm>
            <a:off x="914400" y="1757232"/>
            <a:ext cx="5181600" cy="4351338"/>
          </a:xfrm>
        </p:spPr>
        <p:txBody>
          <a:bodyPr>
            <a:normAutofit lnSpcReduction="10000"/>
          </a:bodyPr>
          <a:lstStyle/>
          <a:p>
            <a:pPr marL="0" indent="0" algn="l" fontAlgn="base">
              <a:buNone/>
            </a:pPr>
            <a:endParaRPr lang="en-CA" sz="2600" b="0" i="0" dirty="0">
              <a:effectLst/>
              <a:ea typeface="Roboto" panose="02000000000000000000" pitchFamily="2" charset="0"/>
              <a:cs typeface="Roboto" panose="02000000000000000000" pitchFamily="2" charset="0"/>
            </a:endParaRPr>
          </a:p>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Arm on side of mastectomy with lymph node dissection</a:t>
            </a:r>
          </a:p>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Pre-dialysis patient (use hands only)</a:t>
            </a:r>
          </a:p>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Hemiplegic hemiparesis (on affected side)</a:t>
            </a:r>
          </a:p>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Same arm of Blood Transfusion</a:t>
            </a:r>
          </a:p>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Same arm as central line</a:t>
            </a:r>
          </a:p>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Existing intravenous or saline lock site (Due to </a:t>
            </a:r>
            <a:r>
              <a:rPr lang="en-CA" sz="2600" b="0" i="0" dirty="0">
                <a:effectLst/>
              </a:rPr>
              <a:t>risk of hemolysis)</a:t>
            </a:r>
            <a:endParaRPr lang="en-CA" sz="2600" b="0" i="0" dirty="0">
              <a:effectLst/>
              <a:ea typeface="Roboto" panose="02000000000000000000" pitchFamily="2" charset="0"/>
              <a:cs typeface="Roboto" panose="02000000000000000000" pitchFamily="2" charset="0"/>
            </a:endParaRPr>
          </a:p>
          <a:p>
            <a:pPr algn="l" fontAlgn="base">
              <a:buFont typeface="Wingdings" panose="05000000000000000000" pitchFamily="2" charset="2"/>
              <a:buChar char="§"/>
            </a:pPr>
            <a:endParaRPr lang="en-CA" sz="2600" b="0" i="0" dirty="0">
              <a:effectLst/>
              <a:ea typeface="Roboto" panose="02000000000000000000" pitchFamily="2" charset="0"/>
              <a:cs typeface="Roboto" panose="02000000000000000000" pitchFamily="2" charset="0"/>
            </a:endParaRPr>
          </a:p>
          <a:p>
            <a:endParaRPr lang="en-CA" sz="2600" dirty="0">
              <a:ea typeface="Roboto" panose="02000000000000000000" pitchFamily="2" charset="0"/>
              <a:cs typeface="Roboto" panose="02000000000000000000" pitchFamily="2" charset="0"/>
            </a:endParaRPr>
          </a:p>
        </p:txBody>
      </p:sp>
      <p:sp>
        <p:nvSpPr>
          <p:cNvPr id="4" name="Content Placeholder 3">
            <a:extLst>
              <a:ext uri="{FF2B5EF4-FFF2-40B4-BE49-F238E27FC236}">
                <a16:creationId xmlns:a16="http://schemas.microsoft.com/office/drawing/2014/main" id="{DE83E567-20E0-3B08-85AE-E94A6012BEDC}"/>
              </a:ext>
            </a:extLst>
          </p:cNvPr>
          <p:cNvSpPr>
            <a:spLocks noGrp="1"/>
          </p:cNvSpPr>
          <p:nvPr>
            <p:ph sz="half" idx="2"/>
          </p:nvPr>
        </p:nvSpPr>
        <p:spPr>
          <a:xfrm>
            <a:off x="6172200" y="2305825"/>
            <a:ext cx="5181600" cy="4351338"/>
          </a:xfrm>
        </p:spPr>
        <p:txBody>
          <a:bodyPr>
            <a:normAutofit lnSpcReduction="10000"/>
          </a:bodyPr>
          <a:lstStyle/>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Hemodialysis shunt (AV fistula)</a:t>
            </a:r>
          </a:p>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Burned or Scarred Areas</a:t>
            </a:r>
          </a:p>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Hematoma</a:t>
            </a:r>
            <a:endParaRPr lang="en-CA" sz="2600" dirty="0">
              <a:ea typeface="Roboto" panose="02000000000000000000" pitchFamily="2" charset="0"/>
              <a:cs typeface="Roboto" panose="02000000000000000000" pitchFamily="2" charset="0"/>
            </a:endParaRPr>
          </a:p>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Infection site</a:t>
            </a:r>
          </a:p>
          <a:p>
            <a:pPr algn="l" fontAlgn="base">
              <a:buFont typeface="Wingdings" panose="05000000000000000000" pitchFamily="2" charset="2"/>
              <a:buChar char="§"/>
            </a:pPr>
            <a:r>
              <a:rPr lang="en-CA" sz="2600" b="0" i="0" dirty="0">
                <a:effectLst/>
                <a:ea typeface="Roboto" panose="02000000000000000000" pitchFamily="2" charset="0"/>
                <a:cs typeface="Roboto" panose="02000000000000000000" pitchFamily="2" charset="0"/>
              </a:rPr>
              <a:t>For hemodialysis patient, the forearm is avoided to preserve are for hemodialysis shunt.</a:t>
            </a:r>
          </a:p>
          <a:p>
            <a:pPr marL="0" indent="0">
              <a:buNone/>
            </a:pPr>
            <a:endParaRPr lang="en-CA" sz="2600" dirty="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40281F3C-8F3B-3204-3ED5-0C505AD2B1C3}"/>
              </a:ext>
            </a:extLst>
          </p:cNvPr>
          <p:cNvSpPr txBox="1"/>
          <p:nvPr/>
        </p:nvSpPr>
        <p:spPr>
          <a:xfrm>
            <a:off x="838200" y="1526400"/>
            <a:ext cx="6615547" cy="461665"/>
          </a:xfrm>
          <a:prstGeom prst="rect">
            <a:avLst/>
          </a:prstGeom>
          <a:noFill/>
        </p:spPr>
        <p:txBody>
          <a:bodyPr wrap="square" rtlCol="0">
            <a:spAutoFit/>
          </a:bodyPr>
          <a:lstStyle/>
          <a:p>
            <a:pPr marL="0" indent="0" algn="l" fontAlgn="base">
              <a:buNone/>
            </a:pPr>
            <a:r>
              <a:rPr lang="en-CA" sz="2400" b="1" i="0" dirty="0">
                <a:effectLst/>
                <a:ea typeface="Roboto" panose="02000000000000000000" pitchFamily="2" charset="0"/>
                <a:cs typeface="Roboto" panose="02000000000000000000" pitchFamily="2" charset="0"/>
              </a:rPr>
              <a:t>DO NOT attempt venipuncture in the following:</a:t>
            </a:r>
          </a:p>
        </p:txBody>
      </p:sp>
    </p:spTree>
    <p:extLst>
      <p:ext uri="{BB962C8B-B14F-4D97-AF65-F5344CB8AC3E}">
        <p14:creationId xmlns:p14="http://schemas.microsoft.com/office/powerpoint/2010/main" val="1485803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1245</Words>
  <Application>Microsoft Office PowerPoint</Application>
  <PresentationFormat>Widescreen</PresentationFormat>
  <Paragraphs>121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(Body)</vt:lpstr>
      <vt:lpstr>Calibri Light</vt:lpstr>
      <vt:lpstr>Courier New</vt:lpstr>
      <vt:lpstr>Wingdings</vt:lpstr>
      <vt:lpstr>Office Theme</vt:lpstr>
      <vt:lpstr>PowerPoint Presentation</vt:lpstr>
      <vt:lpstr>PowerPoint Presentation</vt:lpstr>
      <vt:lpstr>PowerPoint Presentation</vt:lpstr>
      <vt:lpstr>What is Phlebotomy??</vt:lpstr>
      <vt:lpstr>Venipuncture Guidelines</vt:lpstr>
      <vt:lpstr>Venipuncture Guidelines</vt:lpstr>
      <vt:lpstr>Venipuncture: Site selection</vt:lpstr>
      <vt:lpstr>PowerPoint Presentation</vt:lpstr>
      <vt:lpstr>Venipuncture: Site selection</vt:lpstr>
      <vt:lpstr>Venipuncture: Site selection</vt:lpstr>
      <vt:lpstr>Order of Draw</vt:lpstr>
      <vt:lpstr>Order of Draw Tube Guide</vt:lpstr>
      <vt:lpstr>PowerPoint Presentation</vt:lpstr>
      <vt:lpstr>Blood Collection Tubes</vt:lpstr>
      <vt:lpstr>Sampling Blood Cultures</vt:lpstr>
      <vt:lpstr>Sampling Blood Cultures</vt:lpstr>
      <vt:lpstr>Labeling of Specimens</vt:lpstr>
      <vt:lpstr>Supplies and Equipment</vt:lpstr>
      <vt:lpstr>Supplies and Equipment </vt:lpstr>
      <vt:lpstr>Factors Affecting Blood Test Results</vt:lpstr>
      <vt:lpstr>References</vt:lpstr>
      <vt:lpstr>Thank You!</vt:lpstr>
    </vt:vector>
  </TitlesOfParts>
  <Company>William Osler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Zankhanaben Patel</dc:creator>
  <cp:lastModifiedBy>Zankhanaben Patel</cp:lastModifiedBy>
  <cp:revision>45</cp:revision>
  <dcterms:created xsi:type="dcterms:W3CDTF">2024-03-06T15:11:54Z</dcterms:created>
  <dcterms:modified xsi:type="dcterms:W3CDTF">2024-03-25T14:23:46Z</dcterms:modified>
</cp:coreProperties>
</file>