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1048" r:id="rId3"/>
    <p:sldId id="259" r:id="rId4"/>
    <p:sldId id="272" r:id="rId5"/>
    <p:sldId id="269" r:id="rId6"/>
    <p:sldId id="270" r:id="rId7"/>
    <p:sldId id="262" r:id="rId8"/>
    <p:sldId id="263" r:id="rId9"/>
    <p:sldId id="265" r:id="rId10"/>
    <p:sldId id="1052" r:id="rId11"/>
    <p:sldId id="1056" r:id="rId12"/>
    <p:sldId id="1057" r:id="rId13"/>
    <p:sldId id="1049" r:id="rId14"/>
    <p:sldId id="1053" r:id="rId15"/>
    <p:sldId id="1060" r:id="rId16"/>
    <p:sldId id="264" r:id="rId17"/>
    <p:sldId id="1059" r:id="rId18"/>
    <p:sldId id="1054" r:id="rId19"/>
    <p:sldId id="1058" r:id="rId20"/>
    <p:sldId id="268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1DA638-CCAA-411E-B8B3-A8EA4E1AF09F}">
          <p14:sldIdLst>
            <p14:sldId id="257"/>
            <p14:sldId id="1048"/>
            <p14:sldId id="259"/>
            <p14:sldId id="272"/>
            <p14:sldId id="269"/>
            <p14:sldId id="270"/>
            <p14:sldId id="262"/>
            <p14:sldId id="263"/>
            <p14:sldId id="265"/>
            <p14:sldId id="1052"/>
            <p14:sldId id="1056"/>
            <p14:sldId id="1057"/>
            <p14:sldId id="1049"/>
            <p14:sldId id="1053"/>
            <p14:sldId id="1060"/>
            <p14:sldId id="264"/>
            <p14:sldId id="1059"/>
            <p14:sldId id="1054"/>
            <p14:sldId id="1058"/>
            <p14:sldId id="268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6DF86-AB15-4490-AD05-93E2E089F3B3}" type="datetimeFigureOut">
              <a:rPr lang="en-CA" smtClean="0"/>
              <a:t>06/08/2024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F92E9-1C71-4407-82C7-9AE2E1930A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126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455CF-2C41-8F20-6D70-7EB95EE6A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C0A89-E2FB-4A8B-FB20-DAA3BF2DC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9895A-7544-F3B7-2630-528964C8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B9E4-3A03-4675-8AD0-BD58AD159E59}" type="datetimeFigureOut">
              <a:rPr lang="en-CA" smtClean="0"/>
              <a:t>06/08/2024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84BA7-317A-C96A-6EEA-F850DBFA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ABD80-16AB-7F4F-2181-AC468D2A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FF8F-47FA-49B2-B101-98C12A2EAF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724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2D1-1260-FA8E-ADEE-C5E087D6F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79905-718B-13C8-78CC-81050DECE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712D8-A12D-118C-039F-A24437417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B9E4-3A03-4675-8AD0-BD58AD159E59}" type="datetimeFigureOut">
              <a:rPr lang="en-CA" smtClean="0"/>
              <a:t>06/08/2024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8BA3D-7953-FF57-9ED1-C68E6087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5DA5D-7134-617C-F22A-B89F5DB1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FF8F-47FA-49B2-B101-98C12A2EAF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48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C030A3-7BA7-502F-ABE9-4E0195D4EF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ADC9A-A451-7F00-DF9D-10AD6D083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74B0C-B71B-CC3E-0042-2342933A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B9E4-3A03-4675-8AD0-BD58AD159E59}" type="datetimeFigureOut">
              <a:rPr lang="en-CA" smtClean="0"/>
              <a:t>06/08/2024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C3EC8-03D1-18F3-EEE5-6F9A1F58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AFFE2-D7AB-35D4-EB03-17403048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FF8F-47FA-49B2-B101-98C12A2EAF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6826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5742071"/>
            <a:ext cx="1311333" cy="24279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A3A8FCC-1946-41AD-A22A-5B5B6C7CD5A7}" type="datetimeFigureOut">
              <a:rPr lang="en-CA" smtClean="0"/>
              <a:pPr/>
              <a:t>06/08/2024</a:t>
            </a:fld>
            <a:endParaRPr lang="en-CA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087120" y="3303478"/>
            <a:ext cx="10779760" cy="646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SERVING BRAMPTON, NORTH ETOBICOKE, WEST WOODBRIDGE, MALTON AND BRAMALEA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63" y="1017992"/>
            <a:ext cx="7976113" cy="1926598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3762"/>
            <a:ext cx="12192000" cy="595706"/>
            <a:chOff x="0" y="3762"/>
            <a:chExt cx="12192000" cy="595706"/>
          </a:xfrm>
        </p:grpSpPr>
        <p:sp>
          <p:nvSpPr>
            <p:cNvPr id="10" name="Rectangle 9"/>
            <p:cNvSpPr/>
            <p:nvPr/>
          </p:nvSpPr>
          <p:spPr>
            <a:xfrm>
              <a:off x="0" y="3762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20599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44662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6872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79488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0" y="6258224"/>
            <a:ext cx="12197080" cy="599776"/>
            <a:chOff x="-5080" y="6429011"/>
            <a:chExt cx="12197080" cy="599776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 rot="10800000">
              <a:off x="-5080" y="6909017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 rot="10800000">
              <a:off x="320040" y="6787886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 rot="10800000">
              <a:off x="808592" y="6666965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 rot="10800000">
              <a:off x="1356360" y="655246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 rot="10800000">
              <a:off x="1849120" y="6429011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187924"/>
            <a:ext cx="10372725" cy="1431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rgbClr val="008080"/>
                </a:solidFill>
              </a:defRPr>
            </a:lvl1pPr>
            <a:lvl2pPr>
              <a:defRPr sz="4000" b="1">
                <a:solidFill>
                  <a:srgbClr val="008080"/>
                </a:solidFill>
              </a:defRPr>
            </a:lvl2pPr>
            <a:lvl3pPr>
              <a:defRPr sz="4000" b="1">
                <a:solidFill>
                  <a:srgbClr val="008080"/>
                </a:solidFill>
              </a:defRPr>
            </a:lvl3pPr>
            <a:lvl4pPr>
              <a:defRPr sz="4000" b="1">
                <a:solidFill>
                  <a:srgbClr val="008080"/>
                </a:solidFill>
              </a:defRPr>
            </a:lvl4pPr>
            <a:lvl5pPr>
              <a:defRPr sz="4000" b="1"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/>
              <a:t>Edit title text</a:t>
            </a:r>
          </a:p>
        </p:txBody>
      </p:sp>
    </p:spTree>
    <p:extLst>
      <p:ext uri="{BB962C8B-B14F-4D97-AF65-F5344CB8AC3E}">
        <p14:creationId xmlns:p14="http://schemas.microsoft.com/office/powerpoint/2010/main" val="4041041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891" y="1082067"/>
            <a:ext cx="10515600" cy="751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8891" y="2241261"/>
            <a:ext cx="10515600" cy="40636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851" y="161637"/>
            <a:ext cx="2924053" cy="70629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6258224"/>
            <a:ext cx="12197080" cy="599776"/>
            <a:chOff x="-5080" y="6429011"/>
            <a:chExt cx="12197080" cy="599776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 rot="10800000">
              <a:off x="-5080" y="6909017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 rot="10800000">
              <a:off x="320040" y="6787886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 rot="10800000">
              <a:off x="808592" y="6666965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 rot="10800000">
              <a:off x="1356360" y="655246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 rot="10800000">
              <a:off x="1849120" y="6429011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13723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93" b="13798"/>
          <a:stretch/>
        </p:blipFill>
        <p:spPr>
          <a:xfrm>
            <a:off x="0" y="447041"/>
            <a:ext cx="5694728" cy="641095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3280" y="3108642"/>
            <a:ext cx="5861050" cy="108775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Thank You!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BAD90F4-FCC6-402C-A3E5-3CAB32AADE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23280" y="4358639"/>
            <a:ext cx="5861051" cy="416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algn="l"/>
            <a:r>
              <a:rPr lang="en-CA" dirty="0"/>
              <a:t>Presented by: Name</a:t>
            </a:r>
          </a:p>
        </p:txBody>
      </p:sp>
    </p:spTree>
    <p:extLst>
      <p:ext uri="{BB962C8B-B14F-4D97-AF65-F5344CB8AC3E}">
        <p14:creationId xmlns:p14="http://schemas.microsoft.com/office/powerpoint/2010/main" val="3761794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icture with Caption"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/>
              <a:t>Add text here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8172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6C3D-328A-E871-03E2-B2753B8A6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A8E4-661B-3E84-E225-F29624A2A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7F1D4-0FBD-D953-FF4F-9E0F24FAC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B9E4-3A03-4675-8AD0-BD58AD159E59}" type="datetimeFigureOut">
              <a:rPr lang="en-CA" smtClean="0"/>
              <a:t>06/08/2024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83AF2-2CE8-A151-571B-CC017AD2A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F901F-7C5D-0A97-8FEC-3DDC867A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FF8F-47FA-49B2-B101-98C12A2EAF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478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B50CE-ED4E-5919-1621-98DD18CF0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EB48A-0D0E-3A23-CDF1-0A4097094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82077-6587-8FBD-D750-5A0E99D9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B9E4-3A03-4675-8AD0-BD58AD159E59}" type="datetimeFigureOut">
              <a:rPr lang="en-CA" smtClean="0"/>
              <a:t>06/08/2024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D880A-C0B3-D3E9-B6D3-DE0CC9A7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421C9-1148-9491-3FB3-102265A9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FF8F-47FA-49B2-B101-98C12A2EAF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147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80C8A-46F5-FEBC-2958-D2D5332E7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FEB6C-8E9B-CCBD-0364-EC007319C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F40D7-0843-8BE6-69EB-4430BB614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C7EC9-B2B7-483B-156A-0266AB7B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B9E4-3A03-4675-8AD0-BD58AD159E59}" type="datetimeFigureOut">
              <a:rPr lang="en-CA" smtClean="0"/>
              <a:t>06/08/2024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F1E8D-57C0-FDB2-A016-952A24BAF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3E85D-3C8F-3F39-2B4E-F4C0B729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FF8F-47FA-49B2-B101-98C12A2EAF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929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2F1B3-0936-F920-D934-1218B01F6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5B987-BE45-0AFA-5C4D-7D886A1BC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5A50A-745A-4334-B3AA-956A32C65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04C60-18CE-5B44-680A-6373B7C5F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6FC05-4E91-3869-B1A0-A03969EC5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A83CA6-D21E-FE27-614D-48E20DBC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B9E4-3A03-4675-8AD0-BD58AD159E59}" type="datetimeFigureOut">
              <a:rPr lang="en-CA" smtClean="0"/>
              <a:t>06/08/2024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9D1CC-B98F-241B-69DC-BF3D8E74B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706956-0592-C5C6-0F48-4AD63D74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FF8F-47FA-49B2-B101-98C12A2EAF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105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30B9-A269-59BC-6083-F464AEC7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F8B27-0097-3836-2665-CC527979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B9E4-3A03-4675-8AD0-BD58AD159E59}" type="datetimeFigureOut">
              <a:rPr lang="en-CA" smtClean="0"/>
              <a:t>06/08/2024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204D2-7966-5F95-E155-D51ED94D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F9D33-BAD9-61D6-BEFF-A86E8463F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FF8F-47FA-49B2-B101-98C12A2EAF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875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CC109-579D-CEF0-7450-38E81E337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B9E4-3A03-4675-8AD0-BD58AD159E59}" type="datetimeFigureOut">
              <a:rPr lang="en-CA" smtClean="0"/>
              <a:t>06/08/2024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5618CA-5F12-A549-AD25-049E24F6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B1434-DDB4-2DFD-B71D-E1B6EF56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FF8F-47FA-49B2-B101-98C12A2EAF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053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12935-CB33-E224-F25B-ACD273AA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7C364-3A13-89A6-6773-004920C9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4DB30-7169-00B1-842A-F28D47204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DE0A6-A136-E6A8-02D4-39ED64D8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B9E4-3A03-4675-8AD0-BD58AD159E59}" type="datetimeFigureOut">
              <a:rPr lang="en-CA" smtClean="0"/>
              <a:t>06/08/2024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0CC46-BE2A-8960-A58C-874A559F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54001-418D-4532-C12B-C396DB07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FF8F-47FA-49B2-B101-98C12A2EAF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035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1933-46C8-CC9D-04F6-C2FA2084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46B0B-B0A4-1937-ECEC-0535F87FC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EC223-DD43-6A52-88BD-E1538D82D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4A7F1-AD57-77C0-7F9B-D5381BB6F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B9E4-3A03-4675-8AD0-BD58AD159E59}" type="datetimeFigureOut">
              <a:rPr lang="en-CA" smtClean="0"/>
              <a:t>06/08/2024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32786-59DF-F721-F282-FDA83E75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9B90C-62C5-7C32-7DED-0E9534BC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FF8F-47FA-49B2-B101-98C12A2EAF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579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0802AF-804C-CDE2-AF1E-BF5E59067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947B4-37C2-4F5B-2765-E55E4B71A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48682-A4CE-8917-C7A2-C4C5C9B45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5B9E4-3A03-4675-8AD0-BD58AD159E59}" type="datetimeFigureOut">
              <a:rPr lang="en-CA" smtClean="0"/>
              <a:t>06/08/2024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7A5B0-ABFE-9D4E-FF7A-28C70E23D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E4700-3D36-5849-9BD5-54017C19E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FF8F-47FA-49B2-B101-98C12A2EAF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643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NkTN6HNGFw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OeVQJi3fHc&amp;t=84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to.on.ca/pdf/PPG/Oxygen_Therapy_CBPG.pdf" TargetMode="External"/><Relationship Id="rId2" Type="http://schemas.openxmlformats.org/officeDocument/2006/relationships/hyperlink" Target="https://www.cqc.org.uk/guidance-providers/adult-social-care/managing-oxygen-care-homes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vitalaire.ca/healthcare-professionals/long-term-care-facilitie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29949" y="4387181"/>
            <a:ext cx="10372725" cy="1431925"/>
          </a:xfrm>
        </p:spPr>
        <p:txBody>
          <a:bodyPr/>
          <a:lstStyle/>
          <a:p>
            <a:pPr algn="ctr"/>
            <a:r>
              <a:rPr lang="en-CA" sz="2000" dirty="0"/>
              <a:t>Created by: </a:t>
            </a:r>
            <a:r>
              <a:rPr lang="en-CA" sz="2000" dirty="0" err="1"/>
              <a:t>Zankhana</a:t>
            </a:r>
            <a:r>
              <a:rPr lang="en-CA" sz="2000" dirty="0"/>
              <a:t> Patel, RN, MSN </a:t>
            </a:r>
          </a:p>
          <a:p>
            <a:pPr algn="ctr"/>
            <a:r>
              <a:rPr lang="en-CA" sz="2000" dirty="0"/>
              <a:t>William Osler-Nurse Practitioner Led Outreach Team (NLOT)</a:t>
            </a:r>
          </a:p>
          <a:p>
            <a:pPr algn="ctr"/>
            <a:r>
              <a:rPr lang="en-CA" sz="2000" dirty="0"/>
              <a:t>February 15, 2024</a:t>
            </a:r>
          </a:p>
        </p:txBody>
      </p:sp>
    </p:spTree>
    <p:extLst>
      <p:ext uri="{BB962C8B-B14F-4D97-AF65-F5344CB8AC3E}">
        <p14:creationId xmlns:p14="http://schemas.microsoft.com/office/powerpoint/2010/main" val="234713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1600-79B2-ADA9-4184-6F3F45B56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solidFill>
                  <a:srgbClr val="009999"/>
                </a:solidFill>
              </a:rPr>
              <a:t>Low and High Flow Oxygen Delivery Devices</a:t>
            </a:r>
            <a:endParaRPr lang="en-CA" dirty="0">
              <a:solidFill>
                <a:srgbClr val="00999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70F08-6FCA-4773-2F11-324F8D176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CA" sz="2800" dirty="0"/>
              <a:t>Low flow Devices</a:t>
            </a: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AD059-403C-684C-E6C2-1FACD8BC94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b="1" dirty="0"/>
              <a:t>Recommended in LTC</a:t>
            </a:r>
            <a:endParaRPr lang="en-CA" dirty="0"/>
          </a:p>
          <a:p>
            <a:r>
              <a:rPr lang="en-CA" dirty="0"/>
              <a:t>Nasal Cannula (</a:t>
            </a:r>
            <a:r>
              <a:rPr lang="en-CA" b="1" dirty="0"/>
              <a:t>Most common</a:t>
            </a:r>
            <a:r>
              <a:rPr lang="en-CA" dirty="0"/>
              <a:t>)</a:t>
            </a:r>
          </a:p>
          <a:p>
            <a:r>
              <a:rPr lang="en-CA" dirty="0"/>
              <a:t>Nasal Catheter </a:t>
            </a:r>
          </a:p>
          <a:p>
            <a:r>
              <a:rPr lang="en-CA" dirty="0"/>
              <a:t>Transtracheal Catheter </a:t>
            </a:r>
          </a:p>
          <a:p>
            <a:pPr marL="0" indent="0">
              <a:buNone/>
            </a:pPr>
            <a:r>
              <a:rPr lang="en-CA" b="1" dirty="0"/>
              <a:t>NOT Recommended in LTC</a:t>
            </a:r>
          </a:p>
          <a:p>
            <a:r>
              <a:rPr lang="en-CA" dirty="0"/>
              <a:t>Simple Mask </a:t>
            </a:r>
          </a:p>
          <a:p>
            <a:r>
              <a:rPr lang="en-CA" dirty="0"/>
              <a:t>Partial Rebreather Mask </a:t>
            </a:r>
          </a:p>
          <a:p>
            <a:r>
              <a:rPr lang="en-CA" dirty="0"/>
              <a:t>Non-Rebreather Mask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9012AF-2F03-29F2-1B30-CBF3F1033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CA" sz="2800" dirty="0"/>
              <a:t>High flow Devices</a:t>
            </a:r>
          </a:p>
          <a:p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AD7037-2CAC-1407-1FB3-38D174A19F2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Venturi Mask</a:t>
            </a:r>
          </a:p>
          <a:p>
            <a:r>
              <a:rPr lang="en-CA" dirty="0"/>
              <a:t>Nebulizer</a:t>
            </a:r>
          </a:p>
          <a:p>
            <a:r>
              <a:rPr lang="en-CA" dirty="0"/>
              <a:t>Nasal High Flow Oxygen Therapy</a:t>
            </a:r>
          </a:p>
          <a:p>
            <a:r>
              <a:rPr lang="en-CA" dirty="0"/>
              <a:t>Mechanical Ventilators (invasive Non-invasive)</a:t>
            </a:r>
          </a:p>
          <a:p>
            <a:r>
              <a:rPr lang="en-CA" dirty="0"/>
              <a:t>CPAP/APAP Machines</a:t>
            </a:r>
          </a:p>
          <a:p>
            <a:r>
              <a:rPr lang="en-CA" dirty="0"/>
              <a:t>Resuscitation Bags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61E61A-9BD9-571D-D979-115C8ED7D0FF}"/>
              </a:ext>
            </a:extLst>
          </p:cNvPr>
          <p:cNvSpPr txBox="1"/>
          <p:nvPr/>
        </p:nvSpPr>
        <p:spPr>
          <a:xfrm>
            <a:off x="6410293" y="6308209"/>
            <a:ext cx="8404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/>
              <a:t>(College of Respiratory Therapists of Ontario [CRTO], 2013). 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66079E-9742-40D1-BDA3-51F9613CFD82}"/>
              </a:ext>
            </a:extLst>
          </p:cNvPr>
          <p:cNvSpPr txBox="1"/>
          <p:nvPr/>
        </p:nvSpPr>
        <p:spPr>
          <a:xfrm>
            <a:off x="613954" y="6123543"/>
            <a:ext cx="7478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 Oxygen Concentrator: Setup and Use - YouTube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0885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5A901-7530-6231-D549-7BA6572B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 b="1">
                <a:solidFill>
                  <a:srgbClr val="FFFFFF"/>
                </a:solidFill>
              </a:rPr>
              <a:t>Oxygen Therapy &amp; Humidity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06B9B-1A9B-9049-B9C1-C36B31B66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CA" sz="2000" dirty="0"/>
              <a:t>Humidity refers to the water vapour content of a gas</a:t>
            </a:r>
          </a:p>
          <a:p>
            <a:r>
              <a:rPr lang="en-CA" sz="2000" dirty="0"/>
              <a:t>Supplemental medical gas is generally cool and dry </a:t>
            </a:r>
            <a:r>
              <a:rPr lang="en-CA" sz="2000" dirty="0">
                <a:sym typeface="Wingdings" panose="05000000000000000000" pitchFamily="2" charset="2"/>
              </a:rPr>
              <a:t> C</a:t>
            </a:r>
            <a:r>
              <a:rPr lang="en-CA" sz="2000" dirty="0"/>
              <a:t>ause drying of the secretions and mucosa potentially leading to airway obstruction and tissue injury</a:t>
            </a:r>
          </a:p>
          <a:p>
            <a:r>
              <a:rPr lang="en-CA" sz="2000" dirty="0"/>
              <a:t>Humidity therapy is therefore an integral part of oxygen therapy.</a:t>
            </a:r>
          </a:p>
          <a:p>
            <a:pPr marL="0" indent="0">
              <a:buNone/>
            </a:pPr>
            <a:r>
              <a:rPr lang="en-CA" sz="2000" b="1" dirty="0"/>
              <a:t>Clinical Signs and Symptoms of Inadequate Airway Humidification</a:t>
            </a:r>
          </a:p>
          <a:p>
            <a:r>
              <a:rPr lang="en-CA" sz="2000" dirty="0"/>
              <a:t>Atelectasis </a:t>
            </a:r>
          </a:p>
          <a:p>
            <a:r>
              <a:rPr lang="en-CA" sz="2000" dirty="0"/>
              <a:t>Dry, non-productive cough </a:t>
            </a:r>
          </a:p>
          <a:p>
            <a:r>
              <a:rPr lang="en-CA" sz="2000" dirty="0"/>
              <a:t>Increased airway resistance </a:t>
            </a:r>
          </a:p>
          <a:p>
            <a:r>
              <a:rPr lang="en-CA" sz="2000" dirty="0"/>
              <a:t>Increased incidence of infection </a:t>
            </a:r>
          </a:p>
          <a:p>
            <a:r>
              <a:rPr lang="en-CA" sz="2000" dirty="0"/>
              <a:t>Increased work of breathing </a:t>
            </a:r>
          </a:p>
          <a:p>
            <a:r>
              <a:rPr lang="en-CA" sz="2000" dirty="0"/>
              <a:t>Substernal pain </a:t>
            </a:r>
          </a:p>
          <a:p>
            <a:r>
              <a:rPr lang="en-CA" sz="2000" dirty="0"/>
              <a:t>Thick dehydrated secretions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0EEFA-1623-929C-E0D0-5A1BEE7AA05E}"/>
              </a:ext>
            </a:extLst>
          </p:cNvPr>
          <p:cNvSpPr txBox="1"/>
          <p:nvPr/>
        </p:nvSpPr>
        <p:spPr>
          <a:xfrm>
            <a:off x="10604117" y="6375122"/>
            <a:ext cx="15878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/>
              <a:t>(CRTO, 2013).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055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D816-DF9C-D054-17BA-3D8E48FF7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solidFill>
                  <a:srgbClr val="009999"/>
                </a:solidFill>
              </a:rPr>
              <a:t>Low Flow Oxygen Humidifiers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2190A-71B0-7547-556D-7398FEC7F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Molecular Humidity - bubble type humidifiers, bubble-diffuser type humidifiers used with nasal cannula. </a:t>
            </a:r>
          </a:p>
          <a:p>
            <a:r>
              <a:rPr lang="en-CA" dirty="0"/>
              <a:t>Humidity is </a:t>
            </a:r>
            <a:r>
              <a:rPr lang="en-CA" dirty="0">
                <a:solidFill>
                  <a:srgbClr val="009999"/>
                </a:solidFill>
              </a:rPr>
              <a:t>not indicated </a:t>
            </a:r>
            <a:r>
              <a:rPr lang="en-CA" dirty="0"/>
              <a:t>at flows </a:t>
            </a:r>
            <a:r>
              <a:rPr lang="en-CA" dirty="0">
                <a:solidFill>
                  <a:srgbClr val="009999"/>
                </a:solidFill>
              </a:rPr>
              <a:t>less than 4 L/min</a:t>
            </a:r>
          </a:p>
          <a:p>
            <a:r>
              <a:rPr lang="en-CA" dirty="0"/>
              <a:t>Video: </a:t>
            </a:r>
            <a:r>
              <a:rPr lang="en-CA" dirty="0">
                <a:hlinkClick r:id="rId2"/>
              </a:rPr>
              <a:t>Humidifier set up for an oxygen concentrator (youtube.com)</a:t>
            </a:r>
            <a:endParaRPr lang="en-CA" dirty="0">
              <a:solidFill>
                <a:srgbClr val="00999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05E25-9D77-723B-D00A-23F38CA55920}"/>
              </a:ext>
            </a:extLst>
          </p:cNvPr>
          <p:cNvSpPr txBox="1"/>
          <p:nvPr/>
        </p:nvSpPr>
        <p:spPr>
          <a:xfrm>
            <a:off x="10604117" y="6375122"/>
            <a:ext cx="15878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/>
              <a:t>(CRTO, 2013).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0261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1492-22DC-AD24-3D49-7C7D6E25E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11" y="563907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Humidified Oxygen Therapy</a:t>
            </a:r>
          </a:p>
        </p:txBody>
      </p:sp>
      <p:pic>
        <p:nvPicPr>
          <p:cNvPr id="3074" name="Picture 2" descr="See related image detail. Administering Oxygen Flashcards | Quizlet">
            <a:extLst>
              <a:ext uri="{FF2B5EF4-FFF2-40B4-BE49-F238E27FC236}">
                <a16:creationId xmlns:a16="http://schemas.microsoft.com/office/drawing/2014/main" id="{E0B173F2-0F25-4FB2-D81B-FE9B66BE74D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1" y="1469369"/>
            <a:ext cx="3809690" cy="456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udson Oxygen Bottle Humidifier – Compass Medical">
            <a:extLst>
              <a:ext uri="{FF2B5EF4-FFF2-40B4-BE49-F238E27FC236}">
                <a16:creationId xmlns:a16="http://schemas.microsoft.com/office/drawing/2014/main" id="{6E452D3C-5FC8-A107-7C1C-E7B01B4DC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42" y="1661161"/>
            <a:ext cx="4981645" cy="43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53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0DEC-5682-B8A8-D73B-FA96B1D1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Valid Oxygen Prescription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BFDA8-6380-6B5F-9EC2-C9D1898DB8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Oxygen therapy requires written order by MD/NP</a:t>
            </a:r>
          </a:p>
          <a:p>
            <a:r>
              <a:rPr lang="en-CA" dirty="0"/>
              <a:t>A valid order consists of quantity and duration of use 	</a:t>
            </a:r>
          </a:p>
          <a:p>
            <a:pPr lvl="1"/>
            <a:r>
              <a:rPr lang="en-CA" dirty="0"/>
              <a:t>i.e. Rx: Provide oxygen via nasal cannula at 2 L/min for 24 hours</a:t>
            </a:r>
          </a:p>
          <a:p>
            <a:r>
              <a:rPr lang="en-CA" dirty="0"/>
              <a:t>Nursing directives apply only for 24 hours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32CEBC-0351-FA1B-667C-D78E9AE29A0B}"/>
              </a:ext>
            </a:extLst>
          </p:cNvPr>
          <p:cNvSpPr txBox="1"/>
          <p:nvPr/>
        </p:nvSpPr>
        <p:spPr>
          <a:xfrm>
            <a:off x="9605781" y="5758934"/>
            <a:ext cx="2606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0" i="0" dirty="0">
                <a:solidFill>
                  <a:srgbClr val="00264F"/>
                </a:solidFill>
                <a:effectLst/>
              </a:rPr>
              <a:t>(</a:t>
            </a:r>
            <a:r>
              <a:rPr lang="en-CA" sz="1800" b="0" i="0" dirty="0" err="1">
                <a:solidFill>
                  <a:srgbClr val="00264F"/>
                </a:solidFill>
                <a:effectLst/>
              </a:rPr>
              <a:t>VitalAire</a:t>
            </a:r>
            <a:r>
              <a:rPr lang="en-CA" sz="1800" b="0" i="0" dirty="0">
                <a:solidFill>
                  <a:srgbClr val="00264F"/>
                </a:solidFill>
                <a:effectLst/>
              </a:rPr>
              <a:t> Canada, 2024).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7567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A2D4-F572-7ED3-F4DB-78F756A3A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91" y="815367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A1BFF-9417-A0AC-A3BA-8981A08EB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7861"/>
            <a:ext cx="10515600" cy="406368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CA" sz="2400" b="0" i="0" dirty="0">
                <a:solidFill>
                  <a:srgbClr val="21212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Individual residents’ care plans and medicine administration records must detail: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21212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n-CA" sz="2400" b="0" i="0" dirty="0">
                <a:solidFill>
                  <a:srgbClr val="21212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eason for home oxygen use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21212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en-CA" sz="2400" b="0" i="0" dirty="0">
                <a:solidFill>
                  <a:srgbClr val="21212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ho prescribed 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21212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CA" sz="2400" b="0" i="0" dirty="0">
                <a:solidFill>
                  <a:srgbClr val="21212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rescribed flow rate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21212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en-CA" sz="2400" b="0" i="0" dirty="0">
                <a:solidFill>
                  <a:srgbClr val="21212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uration and device used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21212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CA" sz="2400" b="0" i="0" dirty="0">
                <a:solidFill>
                  <a:srgbClr val="21212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he oxygen monitoring plan</a:t>
            </a:r>
          </a:p>
          <a:p>
            <a:r>
              <a:rPr lang="en-CA" sz="2400" dirty="0">
                <a:solidFill>
                  <a:srgbClr val="21212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en-CA" sz="2400" b="0" i="0" dirty="0">
                <a:solidFill>
                  <a:srgbClr val="212121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etails of target oxygen saturations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sz="2400" b="0" i="0" dirty="0">
              <a:solidFill>
                <a:srgbClr val="212121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CA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F9239-49B6-51B4-2B39-B45A22D9AA3C}"/>
              </a:ext>
            </a:extLst>
          </p:cNvPr>
          <p:cNvSpPr txBox="1"/>
          <p:nvPr/>
        </p:nvSpPr>
        <p:spPr>
          <a:xfrm>
            <a:off x="8648700" y="5771547"/>
            <a:ext cx="3390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/>
              <a:t>(</a:t>
            </a:r>
            <a:r>
              <a:rPr lang="en-CA" sz="1800" dirty="0" err="1"/>
              <a:t>CareQuality</a:t>
            </a:r>
            <a:r>
              <a:rPr lang="en-CA" sz="1800" dirty="0"/>
              <a:t> Commission, 2022).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7325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91" y="672068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Safe Use of Oxygen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891" y="1559577"/>
            <a:ext cx="10515600" cy="406368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CA" sz="2200" dirty="0"/>
              <a:t>Ensure MD/NP orders are obtained for oxygen therapy within the timeframe of your facility’s policy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dirty="0">
                <a:solidFill>
                  <a:srgbClr val="C00000"/>
                </a:solidFill>
              </a:rPr>
              <a:t>NO smoking, open flames or sparks </a:t>
            </a:r>
            <a:r>
              <a:rPr lang="en-CA" sz="2200" dirty="0">
                <a:solidFill>
                  <a:srgbClr val="009999"/>
                </a:solidFill>
              </a:rPr>
              <a:t>within 6 feet </a:t>
            </a:r>
            <a:r>
              <a:rPr lang="en-CA" sz="2200" dirty="0"/>
              <a:t>of oxygen equipment or tubing – OXYGEN IN USE sign must be posted on residents’ door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dirty="0">
                <a:solidFill>
                  <a:srgbClr val="C00000"/>
                </a:solidFill>
              </a:rPr>
              <a:t>Avoid use of petroleum products </a:t>
            </a:r>
            <a:r>
              <a:rPr lang="en-CA" sz="2200" dirty="0"/>
              <a:t>(Vaseline and Purell), flammable and combustible materials near oxygen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b="0" i="0" dirty="0">
                <a:solidFill>
                  <a:srgbClr val="C00000"/>
                </a:solidFill>
                <a:effectLst/>
              </a:rPr>
              <a:t>Do not </a:t>
            </a:r>
            <a:r>
              <a:rPr lang="en-CA" sz="2200" b="0" i="0" dirty="0">
                <a:solidFill>
                  <a:srgbClr val="212121"/>
                </a:solidFill>
                <a:effectLst/>
              </a:rPr>
              <a:t>use </a:t>
            </a:r>
            <a:r>
              <a:rPr lang="en-CA" sz="2200" b="0" i="0" dirty="0">
                <a:solidFill>
                  <a:srgbClr val="C00000"/>
                </a:solidFill>
                <a:effectLst/>
              </a:rPr>
              <a:t>flammable liquids</a:t>
            </a:r>
            <a:r>
              <a:rPr lang="en-CA" sz="2200" b="0" i="0" dirty="0">
                <a:solidFill>
                  <a:srgbClr val="212121"/>
                </a:solidFill>
                <a:effectLst/>
              </a:rPr>
              <a:t>, such as paint thinners or aerosols, near oxygen.</a:t>
            </a:r>
            <a:endParaRPr lang="en-CA" sz="2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dirty="0"/>
              <a:t>Be familiar with location and use of fire suppression equipment within the LTC home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dirty="0"/>
              <a:t>Do not store concentrators or liquid oxygen in confined spaces (i.e. closets)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dirty="0"/>
              <a:t>DO NOT set flows higher than prescribed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dirty="0"/>
              <a:t>Ensure </a:t>
            </a:r>
            <a:r>
              <a:rPr lang="en-CA" sz="2200" b="0" i="0" dirty="0">
                <a:effectLst/>
              </a:rPr>
              <a:t>that fire alarms and smoke detectors are working.</a:t>
            </a:r>
            <a:endParaRPr lang="en-CA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2A085-684A-68A3-9862-6ECD2DCBD86B}"/>
              </a:ext>
            </a:extLst>
          </p:cNvPr>
          <p:cNvSpPr txBox="1"/>
          <p:nvPr/>
        </p:nvSpPr>
        <p:spPr>
          <a:xfrm>
            <a:off x="9605781" y="5758934"/>
            <a:ext cx="2606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0" i="0" dirty="0">
                <a:solidFill>
                  <a:srgbClr val="00264F"/>
                </a:solidFill>
                <a:effectLst/>
              </a:rPr>
              <a:t>(</a:t>
            </a:r>
            <a:r>
              <a:rPr lang="en-CA" sz="1800" b="0" i="0" dirty="0" err="1">
                <a:solidFill>
                  <a:srgbClr val="00264F"/>
                </a:solidFill>
                <a:effectLst/>
              </a:rPr>
              <a:t>VitalAire</a:t>
            </a:r>
            <a:r>
              <a:rPr lang="en-CA" sz="1800" b="0" i="0" dirty="0">
                <a:solidFill>
                  <a:srgbClr val="00264F"/>
                </a:solidFill>
                <a:effectLst/>
              </a:rPr>
              <a:t> Canada, 2024).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8877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5E0EB-5935-462F-5986-A2C6367E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91" y="341201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Storage of Oxygen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3700A-445E-A352-9882-555520388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891" y="1221072"/>
            <a:ext cx="10515600" cy="406368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CA" sz="2000" b="0" i="0" dirty="0">
                <a:effectLst/>
              </a:rPr>
              <a:t>Follow the manufacturer's advice on how to store oxygen.</a:t>
            </a:r>
          </a:p>
          <a:p>
            <a:pPr marL="0" indent="0" algn="l">
              <a:buNone/>
            </a:pPr>
            <a:r>
              <a:rPr lang="en-CA" sz="2000" b="0" i="0" dirty="0">
                <a:effectLst/>
              </a:rPr>
              <a:t>Store oxygen cylinders: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000" dirty="0"/>
              <a:t>S</a:t>
            </a:r>
            <a:r>
              <a:rPr lang="en-CA" sz="2000" b="0" i="0" dirty="0">
                <a:effectLst/>
              </a:rPr>
              <a:t>ecurely to prevent the cylinder from falling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000" dirty="0"/>
              <a:t>A</a:t>
            </a:r>
            <a:r>
              <a:rPr lang="en-CA" sz="2000" b="0" i="0" dirty="0">
                <a:effectLst/>
              </a:rPr>
              <a:t>way from areas that would block escape routes or fire exits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000" dirty="0"/>
              <a:t>I</a:t>
            </a:r>
            <a:r>
              <a:rPr lang="en-CA" sz="2000" b="0" i="0" dirty="0">
                <a:effectLst/>
              </a:rPr>
              <a:t>n well </a:t>
            </a:r>
            <a:r>
              <a:rPr lang="en-CA" sz="2000" b="1" i="0" dirty="0">
                <a:effectLst/>
              </a:rPr>
              <a:t>ventilated areas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000" b="1" dirty="0"/>
              <a:t>A</a:t>
            </a:r>
            <a:r>
              <a:rPr lang="en-CA" sz="2000" b="1" i="0" dirty="0">
                <a:effectLst/>
              </a:rPr>
              <a:t>way from heat and light </a:t>
            </a:r>
            <a:r>
              <a:rPr lang="en-CA" sz="2000" b="0" i="0" dirty="0">
                <a:effectLst/>
              </a:rPr>
              <a:t>sources (i.e. heaters)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000" dirty="0"/>
              <a:t>I</a:t>
            </a:r>
            <a:r>
              <a:rPr lang="en-CA" sz="2000" b="0" i="0" dirty="0">
                <a:effectLst/>
              </a:rPr>
              <a:t>n an area that is not used to store any other flammable materials (i.e. aerosols)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000" b="1" dirty="0"/>
              <a:t>A</a:t>
            </a:r>
            <a:r>
              <a:rPr lang="en-CA" sz="2000" b="1" i="0" dirty="0">
                <a:effectLst/>
              </a:rPr>
              <a:t>way from combustible material </a:t>
            </a:r>
            <a:r>
              <a:rPr lang="en-CA" sz="2000" b="0" i="0" dirty="0">
                <a:effectLst/>
              </a:rPr>
              <a:t>(such as paper, cardboard, curtains)</a:t>
            </a:r>
          </a:p>
          <a:p>
            <a:pPr algn="l"/>
            <a:r>
              <a:rPr lang="en-CA" sz="2000" b="0" i="0" dirty="0">
                <a:effectLst/>
              </a:rPr>
              <a:t>Store oxygen concentrators </a:t>
            </a:r>
            <a:r>
              <a:rPr lang="en-CA" sz="2000" b="1" i="0" dirty="0">
                <a:effectLst/>
              </a:rPr>
              <a:t>upright</a:t>
            </a:r>
            <a:r>
              <a:rPr lang="en-CA" sz="2000" b="0" i="0" dirty="0">
                <a:effectLst/>
              </a:rPr>
              <a:t>. Plug them directly into the mains. Do not use an extension lead.</a:t>
            </a:r>
          </a:p>
          <a:p>
            <a:pPr algn="l"/>
            <a:r>
              <a:rPr lang="en-CA" sz="2000" b="0" i="0" dirty="0">
                <a:effectLst/>
              </a:rPr>
              <a:t>Place statutory hazard notices in areas where you store oxygen. This includes the person's bedroom.</a:t>
            </a:r>
          </a:p>
          <a:p>
            <a:pPr algn="l"/>
            <a:r>
              <a:rPr lang="en-CA" sz="2000" b="0" i="0" dirty="0">
                <a:effectLst/>
              </a:rPr>
              <a:t>Oxygen cylinders have an </a:t>
            </a:r>
            <a:r>
              <a:rPr lang="en-CA" sz="2000" b="1" i="0" dirty="0">
                <a:effectLst/>
              </a:rPr>
              <a:t>expiry date</a:t>
            </a:r>
            <a:r>
              <a:rPr lang="en-CA" sz="2000" b="0" i="0" dirty="0">
                <a:effectLst/>
              </a:rPr>
              <a:t>. Check the dates regularly</a:t>
            </a:r>
          </a:p>
          <a:p>
            <a:endParaRPr lang="en-CA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D1AAD3-617D-FBFA-71AF-BCB51D727058}"/>
              </a:ext>
            </a:extLst>
          </p:cNvPr>
          <p:cNvSpPr txBox="1"/>
          <p:nvPr/>
        </p:nvSpPr>
        <p:spPr>
          <a:xfrm>
            <a:off x="8648700" y="5771547"/>
            <a:ext cx="3390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/>
              <a:t>(</a:t>
            </a:r>
            <a:r>
              <a:rPr lang="en-CA" sz="1800" dirty="0" err="1"/>
              <a:t>CareQuality</a:t>
            </a:r>
            <a:r>
              <a:rPr lang="en-CA" sz="1800" dirty="0"/>
              <a:t> Commission, 2022).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8181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9758-B717-6530-D4B2-52AB97D99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91" y="762027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Infection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9ECE8-A907-CF9C-F8FB-BDB718C7C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891" y="1860261"/>
            <a:ext cx="10515600" cy="4063686"/>
          </a:xfrm>
        </p:spPr>
        <p:txBody>
          <a:bodyPr/>
          <a:lstStyle/>
          <a:p>
            <a:r>
              <a:rPr lang="en-CA" dirty="0"/>
              <a:t>Concentrators and portables required surface disinfection between each resident use with a germicidal agent and a clean cloth</a:t>
            </a:r>
          </a:p>
          <a:p>
            <a:r>
              <a:rPr lang="en-CA" dirty="0"/>
              <a:t>Nasal cannula should be replaced every 4 weeks</a:t>
            </a:r>
          </a:p>
          <a:p>
            <a:r>
              <a:rPr lang="en-CA" dirty="0"/>
              <a:t>Clean equipment should be segregated from dirty equipment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D511A6-E924-06D7-D7B3-5B13F32A4A96}"/>
              </a:ext>
            </a:extLst>
          </p:cNvPr>
          <p:cNvSpPr txBox="1"/>
          <p:nvPr/>
        </p:nvSpPr>
        <p:spPr>
          <a:xfrm>
            <a:off x="9605781" y="5758934"/>
            <a:ext cx="2606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0" i="0" dirty="0">
                <a:solidFill>
                  <a:srgbClr val="00264F"/>
                </a:solidFill>
                <a:effectLst/>
              </a:rPr>
              <a:t>(</a:t>
            </a:r>
            <a:r>
              <a:rPr lang="en-CA" sz="1800" b="0" i="0" dirty="0" err="1">
                <a:solidFill>
                  <a:srgbClr val="00264F"/>
                </a:solidFill>
                <a:effectLst/>
              </a:rPr>
              <a:t>VitalAire</a:t>
            </a:r>
            <a:r>
              <a:rPr lang="en-CA" sz="1800" b="0" i="0" dirty="0">
                <a:solidFill>
                  <a:srgbClr val="00264F"/>
                </a:solidFill>
                <a:effectLst/>
              </a:rPr>
              <a:t> Canada, 2024).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3850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FD6BF-D1A2-DC6B-6A15-0EB55669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91" y="1133822"/>
            <a:ext cx="10515600" cy="751839"/>
          </a:xfrm>
        </p:spPr>
        <p:txBody>
          <a:bodyPr>
            <a:noAutofit/>
          </a:bodyPr>
          <a:lstStyle/>
          <a:p>
            <a:pPr algn="ctr"/>
            <a:r>
              <a:rPr lang="en-CA" b="1" i="0" dirty="0">
                <a:solidFill>
                  <a:srgbClr val="009999"/>
                </a:solidFill>
                <a:effectLst/>
              </a:rPr>
              <a:t>Oxygen: Potential Complications and Hazards</a:t>
            </a:r>
            <a:br>
              <a:rPr lang="en-CA" b="1" i="0" dirty="0">
                <a:solidFill>
                  <a:srgbClr val="009999"/>
                </a:solidFill>
                <a:effectLst/>
              </a:rPr>
            </a:br>
            <a:endParaRPr lang="en-CA" b="1" dirty="0">
              <a:solidFill>
                <a:srgbClr val="0099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6CDE8-A3AF-7E3C-AEC0-2FECA3E96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891" y="1679253"/>
            <a:ext cx="10515600" cy="4063686"/>
          </a:xfrm>
        </p:spPr>
        <p:txBody>
          <a:bodyPr>
            <a:normAutofit fontScale="92500" lnSpcReduction="10000"/>
          </a:bodyPr>
          <a:lstStyle/>
          <a:p>
            <a:r>
              <a:rPr lang="en-CA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As with all medical therapies, consider the risks and benefits of using supplemental oxygen</a:t>
            </a:r>
          </a:p>
          <a:p>
            <a:r>
              <a:rPr lang="en-CA" dirty="0">
                <a:solidFill>
                  <a:srgbClr val="333333"/>
                </a:solidFill>
                <a:latin typeface="Fira Sans" panose="020B0503050000020004" pitchFamily="34" charset="0"/>
              </a:rPr>
              <a:t>Common Complications:</a:t>
            </a:r>
          </a:p>
          <a:p>
            <a:pPr lvl="1"/>
            <a:r>
              <a:rPr lang="en-CA" dirty="0">
                <a:solidFill>
                  <a:srgbClr val="333333"/>
                </a:solidFill>
                <a:latin typeface="Fira Sans" panose="020B0503050000020004" pitchFamily="34" charset="0"/>
              </a:rPr>
              <a:t>A</a:t>
            </a:r>
            <a:r>
              <a:rPr lang="en-CA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bsorption atelectasis</a:t>
            </a:r>
          </a:p>
          <a:p>
            <a:pPr lvl="1"/>
            <a:r>
              <a:rPr lang="en-CA" dirty="0">
                <a:solidFill>
                  <a:srgbClr val="333333"/>
                </a:solidFill>
                <a:latin typeface="Fira Sans" panose="020B0503050000020004" pitchFamily="34" charset="0"/>
              </a:rPr>
              <a:t>A</a:t>
            </a:r>
            <a:r>
              <a:rPr lang="en-CA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pnea with loss of respiratory drive in patients with chronic respiratory failure (i.e. COPD) </a:t>
            </a:r>
            <a:r>
              <a:rPr lang="en-CA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  <a:sym typeface="Wingdings" panose="05000000000000000000" pitchFamily="2" charset="2"/>
              </a:rPr>
              <a:t> </a:t>
            </a:r>
            <a:r>
              <a:rPr lang="en-CA" b="0" i="0" dirty="0">
                <a:solidFill>
                  <a:srgbClr val="009999"/>
                </a:solidFill>
                <a:effectLst/>
                <a:latin typeface="Fira Sans" panose="020B0503050000020004" pitchFamily="34" charset="0"/>
                <a:sym typeface="Wingdings" panose="05000000000000000000" pitchFamily="2" charset="2"/>
              </a:rPr>
              <a:t>Spo2 Goal = 88%-92% </a:t>
            </a:r>
            <a:r>
              <a:rPr lang="en-CA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  <a:sym typeface="Wingdings" panose="05000000000000000000" pitchFamily="2" charset="2"/>
              </a:rPr>
              <a:t>for residents with </a:t>
            </a:r>
            <a:r>
              <a:rPr lang="en-CA" b="0" i="0" dirty="0">
                <a:solidFill>
                  <a:srgbClr val="009999"/>
                </a:solidFill>
                <a:effectLst/>
                <a:latin typeface="Fira Sans" panose="020B0503050000020004" pitchFamily="34" charset="0"/>
                <a:sym typeface="Wingdings" panose="05000000000000000000" pitchFamily="2" charset="2"/>
              </a:rPr>
              <a:t>COPD</a:t>
            </a:r>
            <a:r>
              <a:rPr lang="en-CA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  <a:sym typeface="Wingdings" panose="05000000000000000000" pitchFamily="2" charset="2"/>
              </a:rPr>
              <a:t> </a:t>
            </a:r>
            <a:endParaRPr lang="en-CA" b="0" i="0" dirty="0">
              <a:solidFill>
                <a:srgbClr val="333333"/>
              </a:solidFill>
              <a:effectLst/>
              <a:latin typeface="Fira Sans" panose="020B0503050000020004" pitchFamily="34" charset="0"/>
            </a:endParaRPr>
          </a:p>
          <a:p>
            <a:pPr lvl="1"/>
            <a:r>
              <a:rPr lang="en-CA" dirty="0">
                <a:solidFill>
                  <a:srgbClr val="333333"/>
                </a:solidFill>
                <a:latin typeface="Fira Sans" panose="020B0503050000020004" pitchFamily="34" charset="0"/>
              </a:rPr>
              <a:t>R</a:t>
            </a:r>
            <a:r>
              <a:rPr lang="en-CA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etinopathy of prematurity</a:t>
            </a:r>
          </a:p>
          <a:p>
            <a:pPr lvl="1"/>
            <a:r>
              <a:rPr lang="en-CA" dirty="0">
                <a:solidFill>
                  <a:srgbClr val="333333"/>
                </a:solidFill>
                <a:latin typeface="Fira Sans" panose="020B0503050000020004" pitchFamily="34" charset="0"/>
              </a:rPr>
              <a:t>O</a:t>
            </a:r>
            <a:r>
              <a:rPr lang="en-CA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xygen toxicity</a:t>
            </a:r>
          </a:p>
          <a:p>
            <a:pPr lvl="1"/>
            <a:r>
              <a:rPr lang="en-CA" dirty="0">
                <a:solidFill>
                  <a:srgbClr val="333333"/>
                </a:solidFill>
                <a:latin typeface="Fira Sans" panose="020B0503050000020004" pitchFamily="34" charset="0"/>
              </a:rPr>
              <a:t>F</a:t>
            </a:r>
            <a:r>
              <a:rPr lang="en-CA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ire hazard</a:t>
            </a:r>
          </a:p>
          <a:p>
            <a:pPr lvl="1"/>
            <a:r>
              <a:rPr lang="en-CA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All related equipment should be </a:t>
            </a:r>
            <a:r>
              <a:rPr lang="en-CA" b="0" i="0" dirty="0">
                <a:solidFill>
                  <a:srgbClr val="009999"/>
                </a:solidFill>
                <a:effectLst/>
                <a:latin typeface="Fira Sans" panose="020B0503050000020004" pitchFamily="34" charset="0"/>
              </a:rPr>
              <a:t>checked and maintained in good working order</a:t>
            </a:r>
            <a:r>
              <a:rPr lang="en-CA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 because loss of oxygen therapy in a hypoxic patient could be devastating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785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6F0DB-64C6-7E32-6086-DF9C54944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8800" dirty="0"/>
              <a:t>Oxygen Therapy and Nursing </a:t>
            </a:r>
            <a:r>
              <a:rPr lang="en-CA" dirty="0"/>
              <a:t>M</a:t>
            </a:r>
            <a:r>
              <a:rPr lang="en-CA" sz="8800" dirty="0"/>
              <a:t>anagement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9220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91" y="1343324"/>
            <a:ext cx="10515600" cy="751839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/>
              <a:t>References</a:t>
            </a:r>
            <a:br>
              <a:rPr lang="en-CA" b="1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000" dirty="0" err="1"/>
              <a:t>CareQuality</a:t>
            </a:r>
            <a:r>
              <a:rPr lang="en-CA" sz="2000" dirty="0"/>
              <a:t> Commission (2022). </a:t>
            </a:r>
            <a:r>
              <a:rPr lang="en-CA" sz="2000" b="0" i="1" dirty="0">
                <a:effectLst/>
              </a:rPr>
              <a:t>Managing oxygen in care homes</a:t>
            </a:r>
            <a:r>
              <a:rPr lang="en-CA" sz="2000" b="0" i="0" dirty="0">
                <a:effectLst/>
              </a:rPr>
              <a:t>. Retrieved from </a:t>
            </a:r>
            <a:r>
              <a:rPr lang="en-CA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Managing oxygen in care homes - Care Quality Commission (cqc.org.uk)</a:t>
            </a:r>
            <a:endParaRPr lang="en-CA" sz="2000" dirty="0"/>
          </a:p>
          <a:p>
            <a:r>
              <a:rPr lang="en-CA" sz="2000" dirty="0"/>
              <a:t>College of Respiratory Therapists of Ontario (2013). </a:t>
            </a:r>
            <a:r>
              <a:rPr lang="en-CA" sz="2000" i="1" dirty="0"/>
              <a:t>Oxygen Therapy Clinical Best Practice Guideline</a:t>
            </a:r>
            <a:r>
              <a:rPr lang="en-CA" sz="2000" dirty="0"/>
              <a:t>. Retrieved </a:t>
            </a:r>
            <a:r>
              <a:rPr lang="en-CA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Oxygen Therapy (crto.on.ca)</a:t>
            </a:r>
            <a:endParaRPr lang="en-CA" sz="20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CA" sz="2000" b="0" i="0" dirty="0" err="1">
                <a:effectLst/>
              </a:rPr>
              <a:t>VitalAire</a:t>
            </a:r>
            <a:r>
              <a:rPr lang="en-CA" sz="2000" b="0" i="0" dirty="0">
                <a:effectLst/>
              </a:rPr>
              <a:t> Canada (2024). </a:t>
            </a:r>
            <a:r>
              <a:rPr lang="en-CA" sz="2000" b="0" i="1" dirty="0">
                <a:effectLst/>
              </a:rPr>
              <a:t>Long Term Care Facilities: Reliable Oxygen delivery</a:t>
            </a:r>
            <a:r>
              <a:rPr lang="en-CA" sz="2000" b="0" i="0" dirty="0">
                <a:effectLst/>
              </a:rPr>
              <a:t>. Retrieved from </a:t>
            </a:r>
            <a:r>
              <a:rPr lang="en-CA" sz="20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Oxygen Therapy in Long Term Care Facilities | </a:t>
            </a:r>
            <a:r>
              <a:rPr lang="en-CA" sz="2000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VitalAire</a:t>
            </a:r>
            <a:r>
              <a:rPr lang="en-CA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Canada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873934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555" y="3118167"/>
            <a:ext cx="5861050" cy="1087755"/>
          </a:xfrm>
        </p:spPr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4333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6342" y="729642"/>
            <a:ext cx="10515600" cy="7518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Learning Objectives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6342" y="1764201"/>
            <a:ext cx="10515600" cy="1500187"/>
          </a:xfrm>
        </p:spPr>
        <p:txBody>
          <a:bodyPr>
            <a:noAutofit/>
          </a:bodyPr>
          <a:lstStyle/>
          <a:p>
            <a:r>
              <a:rPr lang="en-CA" sz="2800" dirty="0">
                <a:solidFill>
                  <a:schemeClr val="tx1"/>
                </a:solidFill>
              </a:rPr>
              <a:t>At the completion of this module, learners will be able to understand: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800" dirty="0">
                <a:solidFill>
                  <a:schemeClr val="tx1"/>
                </a:solidFill>
              </a:rPr>
              <a:t>Oxygen therapy indications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800" dirty="0">
                <a:solidFill>
                  <a:schemeClr val="tx1"/>
                </a:solidFill>
              </a:rPr>
              <a:t>Signs and symptoms of hypoxemia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800" dirty="0">
                <a:solidFill>
                  <a:schemeClr val="tx1"/>
                </a:solidFill>
              </a:rPr>
              <a:t>How to determine if someone needs oxygen?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800" dirty="0">
                <a:solidFill>
                  <a:schemeClr val="tx1"/>
                </a:solidFill>
              </a:rPr>
              <a:t>CO2 Retention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800" dirty="0">
                <a:solidFill>
                  <a:schemeClr val="tx1"/>
                </a:solidFill>
              </a:rPr>
              <a:t>Delivery of Oxygen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800" dirty="0">
                <a:solidFill>
                  <a:schemeClr val="tx1"/>
                </a:solidFill>
              </a:rPr>
              <a:t>Oxygen Safety and storage in LTC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800" dirty="0">
                <a:solidFill>
                  <a:schemeClr val="tx1"/>
                </a:solidFill>
              </a:rPr>
              <a:t>Infection Control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1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What is Oxygen ?</a:t>
            </a:r>
          </a:p>
        </p:txBody>
      </p:sp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722" y="1980253"/>
            <a:ext cx="4085665" cy="35912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Oxygen is an odorless, tasteless, and colorless gas at normal atmospheric temperature and pressure</a:t>
            </a:r>
          </a:p>
          <a:p>
            <a:r>
              <a:rPr lang="en-US" sz="2000" dirty="0"/>
              <a:t>Oxygen makes up approximately 21% of the atmosphere</a:t>
            </a:r>
          </a:p>
          <a:p>
            <a:r>
              <a:rPr lang="en-US" sz="2000" dirty="0"/>
              <a:t>Oxygen is a combustible, non-flammable gas</a:t>
            </a:r>
          </a:p>
          <a:p>
            <a:r>
              <a:rPr lang="en-US" sz="2000" dirty="0"/>
              <a:t>Oxygen in supplemental form is considered a drug and requires a physician’s order</a:t>
            </a:r>
          </a:p>
          <a:p>
            <a:endParaRPr lang="en-US" sz="2000" dirty="0"/>
          </a:p>
        </p:txBody>
      </p:sp>
      <p:pic>
        <p:nvPicPr>
          <p:cNvPr id="2050" name="Picture 2" descr="RES2102 - Non-Rebreather O2 Mask - Adult or Pediatric - Sunset ...">
            <a:extLst>
              <a:ext uri="{FF2B5EF4-FFF2-40B4-BE49-F238E27FC236}">
                <a16:creationId xmlns:a16="http://schemas.microsoft.com/office/drawing/2014/main" id="{12DB9757-0EE3-DB76-CE22-6B2806009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2"/>
          <a:stretch/>
        </p:blipFill>
        <p:spPr bwMode="auto">
          <a:xfrm>
            <a:off x="5369899" y="578879"/>
            <a:ext cx="3779520" cy="396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9FA587D-0E84-CBCA-19A3-883B1C082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419" y="2763226"/>
            <a:ext cx="2808234" cy="280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8D3536-0634-2D6F-5ED9-B961443EEF40}"/>
              </a:ext>
            </a:extLst>
          </p:cNvPr>
          <p:cNvSpPr txBox="1"/>
          <p:nvPr/>
        </p:nvSpPr>
        <p:spPr>
          <a:xfrm>
            <a:off x="9605781" y="5758934"/>
            <a:ext cx="2606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0" i="0" dirty="0">
                <a:solidFill>
                  <a:srgbClr val="00264F"/>
                </a:solidFill>
                <a:effectLst/>
              </a:rPr>
              <a:t>(</a:t>
            </a:r>
            <a:r>
              <a:rPr lang="en-CA" sz="1800" b="0" i="0" dirty="0" err="1">
                <a:solidFill>
                  <a:srgbClr val="00264F"/>
                </a:solidFill>
                <a:effectLst/>
              </a:rPr>
              <a:t>VitalAire</a:t>
            </a:r>
            <a:r>
              <a:rPr lang="en-CA" sz="1800" b="0" i="0" dirty="0">
                <a:solidFill>
                  <a:srgbClr val="00264F"/>
                </a:solidFill>
                <a:effectLst/>
              </a:rPr>
              <a:t> Canada, 2024).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226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91" y="661153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Oxygen Therapy 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46175"/>
            <a:ext cx="10515600" cy="4063686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Who requires O2?</a:t>
            </a:r>
          </a:p>
          <a:p>
            <a:pPr marL="0" indent="0">
              <a:buNone/>
            </a:pPr>
            <a:r>
              <a:rPr lang="en-CA" dirty="0"/>
              <a:t>Residents requiring oxygen may have the following conditions: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 COPD, chronic bronchitis, emphysema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 Short term reversible conditions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dirty="0"/>
              <a:t> Heart failure and pneumonia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 Cancer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 Palliative diagnosis or at end-of-life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 Acute episodes (i.e. MI, angina, stroke)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CA" b="1" dirty="0"/>
          </a:p>
        </p:txBody>
      </p:sp>
      <p:pic>
        <p:nvPicPr>
          <p:cNvPr id="1028" name="Picture 4" descr="See related image detail. Remdesivir study finally published – an expert in critical care ...">
            <a:extLst>
              <a:ext uri="{FF2B5EF4-FFF2-40B4-BE49-F238E27FC236}">
                <a16:creationId xmlns:a16="http://schemas.microsoft.com/office/drawing/2014/main" id="{016D946F-0C60-063E-BBCF-3028B1A61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581" y="2700670"/>
            <a:ext cx="3779164" cy="251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8F70A0-CEDF-2181-363C-4E14E6E93506}"/>
              </a:ext>
            </a:extLst>
          </p:cNvPr>
          <p:cNvSpPr txBox="1"/>
          <p:nvPr/>
        </p:nvSpPr>
        <p:spPr>
          <a:xfrm>
            <a:off x="9605781" y="5758934"/>
            <a:ext cx="2606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0" i="0" dirty="0">
                <a:solidFill>
                  <a:srgbClr val="00264F"/>
                </a:solidFill>
                <a:effectLst/>
              </a:rPr>
              <a:t>(</a:t>
            </a:r>
            <a:r>
              <a:rPr lang="en-CA" sz="1800" b="0" i="0" dirty="0" err="1">
                <a:solidFill>
                  <a:srgbClr val="00264F"/>
                </a:solidFill>
                <a:effectLst/>
              </a:rPr>
              <a:t>VitalAire</a:t>
            </a:r>
            <a:r>
              <a:rPr lang="en-CA" sz="1800" b="0" i="0" dirty="0">
                <a:solidFill>
                  <a:srgbClr val="00264F"/>
                </a:solidFill>
                <a:effectLst/>
              </a:rPr>
              <a:t> Canada, 2024).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7951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8D7A8-58AD-6B79-7A11-4FFAB07B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31" y="783073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Signs and Symptoms of Hypoxemia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734192C-C404-1E5E-F960-A0D3D07DC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5998"/>
              </p:ext>
            </p:extLst>
          </p:nvPr>
        </p:nvGraphicFramePr>
        <p:xfrm>
          <a:off x="1716771" y="1738960"/>
          <a:ext cx="9192030" cy="401997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064010">
                  <a:extLst>
                    <a:ext uri="{9D8B030D-6E8A-4147-A177-3AD203B41FA5}">
                      <a16:colId xmlns:a16="http://schemas.microsoft.com/office/drawing/2014/main" val="3649374428"/>
                    </a:ext>
                  </a:extLst>
                </a:gridCol>
                <a:gridCol w="3064010">
                  <a:extLst>
                    <a:ext uri="{9D8B030D-6E8A-4147-A177-3AD203B41FA5}">
                      <a16:colId xmlns:a16="http://schemas.microsoft.com/office/drawing/2014/main" val="880102543"/>
                    </a:ext>
                  </a:extLst>
                </a:gridCol>
                <a:gridCol w="3064010">
                  <a:extLst>
                    <a:ext uri="{9D8B030D-6E8A-4147-A177-3AD203B41FA5}">
                      <a16:colId xmlns:a16="http://schemas.microsoft.com/office/drawing/2014/main" val="2832981169"/>
                    </a:ext>
                  </a:extLst>
                </a:gridCol>
              </a:tblGrid>
              <a:tr h="673069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Respiratory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Neurological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Cardiac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5259"/>
                  </a:ext>
                </a:extLst>
              </a:tr>
              <a:tr h="673069">
                <a:tc>
                  <a:txBody>
                    <a:bodyPr/>
                    <a:lstStyle/>
                    <a:p>
                      <a:r>
                        <a:rPr lang="en-CA" dirty="0"/>
                        <a:t>Increased 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Anxiety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Increased 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633338"/>
                  </a:ext>
                </a:extLst>
              </a:tr>
              <a:tr h="673069">
                <a:tc>
                  <a:txBody>
                    <a:bodyPr/>
                    <a:lstStyle/>
                    <a:p>
                      <a:r>
                        <a:rPr lang="en-CA" dirty="0"/>
                        <a:t>Dyspnea/SOB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Lethargy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Arrythmias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495079"/>
                  </a:ext>
                </a:extLst>
              </a:tr>
              <a:tr h="673069">
                <a:tc>
                  <a:txBody>
                    <a:bodyPr/>
                    <a:lstStyle/>
                    <a:p>
                      <a:r>
                        <a:rPr lang="en-CA" dirty="0"/>
                        <a:t>Accessory muscle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Irritability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Low BP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846214"/>
                  </a:ext>
                </a:extLst>
              </a:tr>
              <a:tr h="663849">
                <a:tc rowSpan="2">
                  <a:txBody>
                    <a:bodyPr/>
                    <a:lstStyle/>
                    <a:p>
                      <a:r>
                        <a:rPr lang="en-CA" dirty="0"/>
                        <a:t>Shallow or cessation of breathing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Impaired judgment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CA" dirty="0"/>
                        <a:t>Cyanosis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461047"/>
                  </a:ext>
                </a:extLst>
              </a:tr>
              <a:tr h="66384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Headaches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4524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49705EF-BC34-4684-D17D-12E70482E893}"/>
              </a:ext>
            </a:extLst>
          </p:cNvPr>
          <p:cNvSpPr txBox="1"/>
          <p:nvPr/>
        </p:nvSpPr>
        <p:spPr>
          <a:xfrm>
            <a:off x="9708111" y="5890261"/>
            <a:ext cx="2606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0" i="0" dirty="0">
                <a:solidFill>
                  <a:srgbClr val="00264F"/>
                </a:solidFill>
                <a:effectLst/>
              </a:rPr>
              <a:t>(</a:t>
            </a:r>
            <a:r>
              <a:rPr lang="en-CA" sz="1800" b="0" i="0" dirty="0" err="1">
                <a:solidFill>
                  <a:srgbClr val="00264F"/>
                </a:solidFill>
                <a:effectLst/>
              </a:rPr>
              <a:t>VitalAire</a:t>
            </a:r>
            <a:r>
              <a:rPr lang="en-CA" sz="1800" b="0" i="0" dirty="0">
                <a:solidFill>
                  <a:srgbClr val="00264F"/>
                </a:solidFill>
                <a:effectLst/>
              </a:rPr>
              <a:t> Canada, 2024).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915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871146"/>
            <a:ext cx="3952340" cy="16722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How to determine if Someone needs Oxygen?</a:t>
            </a:r>
          </a:p>
        </p:txBody>
      </p:sp>
      <p:pic>
        <p:nvPicPr>
          <p:cNvPr id="1026" name="Picture 2" descr="What are the Primary Usage, Types and Features of Pulse Oximeters ...">
            <a:extLst>
              <a:ext uri="{FF2B5EF4-FFF2-40B4-BE49-F238E27FC236}">
                <a16:creationId xmlns:a16="http://schemas.microsoft.com/office/drawing/2014/main" id="{5CBF19FA-C4C5-1832-36E1-E5085CCE6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r="15678" b="-1"/>
          <a:stretch/>
        </p:blipFill>
        <p:spPr bwMode="auto">
          <a:xfrm>
            <a:off x="1414877" y="659229"/>
            <a:ext cx="5666407" cy="513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1920" y="2301240"/>
            <a:ext cx="3845660" cy="38411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 Testing Blood oxygen level by:</a:t>
            </a:r>
          </a:p>
          <a:p>
            <a:pPr lvl="1"/>
            <a:r>
              <a:rPr lang="en-US" sz="2000" dirty="0"/>
              <a:t> </a:t>
            </a:r>
            <a:r>
              <a:rPr lang="en-US" sz="2000" dirty="0">
                <a:solidFill>
                  <a:srgbClr val="009999"/>
                </a:solidFill>
              </a:rPr>
              <a:t>Oximetry</a:t>
            </a:r>
            <a:r>
              <a:rPr lang="en-US" sz="2000" dirty="0"/>
              <a:t>: SpO2 must be 88% or less for 2 consecutive minutes while resting on room air</a:t>
            </a:r>
          </a:p>
          <a:p>
            <a:pPr lvl="1"/>
            <a:r>
              <a:rPr lang="en-US" sz="2000" dirty="0"/>
              <a:t>Sampling blood from an artery (</a:t>
            </a:r>
            <a:r>
              <a:rPr lang="en-US" sz="2000" dirty="0">
                <a:solidFill>
                  <a:srgbClr val="009999"/>
                </a:solidFill>
              </a:rPr>
              <a:t>ABG</a:t>
            </a:r>
            <a:r>
              <a:rPr lang="en-US" sz="2000" dirty="0"/>
              <a:t>): PaO2 = 55 mmHg or less on room air at rest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F1C3D-0F05-F32D-F14D-31DBA49B53F8}"/>
              </a:ext>
            </a:extLst>
          </p:cNvPr>
          <p:cNvSpPr txBox="1"/>
          <p:nvPr/>
        </p:nvSpPr>
        <p:spPr>
          <a:xfrm>
            <a:off x="9605781" y="5758934"/>
            <a:ext cx="2606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0" i="0" dirty="0">
                <a:solidFill>
                  <a:srgbClr val="00264F"/>
                </a:solidFill>
                <a:effectLst/>
              </a:rPr>
              <a:t>(</a:t>
            </a:r>
            <a:r>
              <a:rPr lang="en-CA" sz="1800" b="0" i="0" dirty="0" err="1">
                <a:solidFill>
                  <a:srgbClr val="00264F"/>
                </a:solidFill>
                <a:effectLst/>
              </a:rPr>
              <a:t>VitalAire</a:t>
            </a:r>
            <a:r>
              <a:rPr lang="en-CA" sz="1800" b="0" i="0" dirty="0">
                <a:solidFill>
                  <a:srgbClr val="00264F"/>
                </a:solidFill>
                <a:effectLst/>
              </a:rPr>
              <a:t> Canada, 2024).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84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366" y="729642"/>
            <a:ext cx="10515600" cy="751839"/>
          </a:xfrm>
        </p:spPr>
        <p:txBody>
          <a:bodyPr/>
          <a:lstStyle/>
          <a:p>
            <a:pPr algn="ctr"/>
            <a:r>
              <a:rPr lang="en-CA" b="1" dirty="0"/>
              <a:t>CO2 Retention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6991" y="1907886"/>
            <a:ext cx="10515600" cy="406368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 Definition: PCO2 Greater than 45mmHg with a pH of 7.35-7.45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 Chronic hypercapnic residents (i.e. COPD) may not respond to hypoxic stimulus for ventilation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 Some COPD residents will have hypercapnia which can be worsened with supplemental oxygen </a:t>
            </a:r>
            <a:r>
              <a:rPr lang="en-CA" dirty="0">
                <a:sym typeface="Wingdings" panose="05000000000000000000" pitchFamily="2" charset="2"/>
              </a:rPr>
              <a:t> O2 therapy should be used with caution  </a:t>
            </a:r>
            <a:r>
              <a:rPr lang="en-CA" dirty="0">
                <a:solidFill>
                  <a:srgbClr val="009999"/>
                </a:solidFill>
                <a:sym typeface="Wingdings" panose="05000000000000000000" pitchFamily="2" charset="2"/>
              </a:rPr>
              <a:t>Goal of SpO2 between 88%-92% for COPD </a:t>
            </a:r>
            <a:r>
              <a:rPr lang="en-CA" dirty="0">
                <a:sym typeface="Wingdings" panose="05000000000000000000" pitchFamily="2" charset="2"/>
              </a:rPr>
              <a:t>residents 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B90825-6D78-DF3C-A843-1556A1129752}"/>
              </a:ext>
            </a:extLst>
          </p:cNvPr>
          <p:cNvSpPr txBox="1"/>
          <p:nvPr/>
        </p:nvSpPr>
        <p:spPr>
          <a:xfrm>
            <a:off x="9605781" y="5758934"/>
            <a:ext cx="2606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0" i="0" dirty="0">
                <a:solidFill>
                  <a:srgbClr val="00264F"/>
                </a:solidFill>
                <a:effectLst/>
              </a:rPr>
              <a:t>(</a:t>
            </a:r>
            <a:r>
              <a:rPr lang="en-CA" sz="1800" b="0" i="0" dirty="0" err="1">
                <a:solidFill>
                  <a:srgbClr val="00264F"/>
                </a:solidFill>
                <a:effectLst/>
              </a:rPr>
              <a:t>VitalAire</a:t>
            </a:r>
            <a:r>
              <a:rPr lang="en-CA" sz="1800" b="0" i="0" dirty="0">
                <a:solidFill>
                  <a:srgbClr val="00264F"/>
                </a:solidFill>
                <a:effectLst/>
              </a:rPr>
              <a:t> Canada, 2024).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5089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40" y="926941"/>
            <a:ext cx="4544762" cy="14011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Delivery of Oxygen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680" y="1473096"/>
            <a:ext cx="4544762" cy="3602935"/>
          </a:xfrm>
        </p:spPr>
        <p:txBody>
          <a:bodyPr vert="horz" lIns="91440" tIns="45720" rIns="91440" bIns="45720" rtlCol="0">
            <a:noAutofit/>
          </a:bodyPr>
          <a:lstStyle/>
          <a:p>
            <a:pPr marL="0"/>
            <a:r>
              <a:rPr lang="en-US" sz="2400" dirty="0"/>
              <a:t>In LTC setting, oxygen is commonly delivered in two ways:</a:t>
            </a:r>
          </a:p>
          <a:p>
            <a:pPr marL="514350"/>
            <a:r>
              <a:rPr lang="en-US" sz="2400" dirty="0">
                <a:solidFill>
                  <a:srgbClr val="0070C0"/>
                </a:solidFill>
              </a:rPr>
              <a:t>Oxygen concentrators</a:t>
            </a:r>
          </a:p>
          <a:p>
            <a:pPr lvl="1"/>
            <a:r>
              <a:rPr lang="en-US" b="1" dirty="0"/>
              <a:t>Nasal cannula</a:t>
            </a:r>
            <a:r>
              <a:rPr lang="en-US" dirty="0"/>
              <a:t>: Provides oxygen at low flow rates</a:t>
            </a:r>
          </a:p>
          <a:p>
            <a:pPr lvl="1"/>
            <a:r>
              <a:rPr lang="en-US" dirty="0"/>
              <a:t>Maximum O2 given: Up to 5L/min</a:t>
            </a:r>
          </a:p>
          <a:p>
            <a:pPr lvl="1"/>
            <a:r>
              <a:rPr lang="en-US" b="0" i="0" dirty="0">
                <a:effectLst/>
              </a:rPr>
              <a:t>Rates above 5 L/min </a:t>
            </a:r>
            <a:r>
              <a:rPr lang="en-US" b="0" i="0" dirty="0">
                <a:effectLst/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R</a:t>
            </a:r>
            <a:r>
              <a:rPr lang="en-US" b="0" i="0" dirty="0">
                <a:effectLst/>
              </a:rPr>
              <a:t>esult in discomfort to the patient, drying of the nasal passages, and possibly nose bleeds (epistaxis).</a:t>
            </a:r>
            <a:endParaRPr lang="en-US" dirty="0"/>
          </a:p>
          <a:p>
            <a:pPr marL="514350"/>
            <a:r>
              <a:rPr lang="en-US" sz="2400" dirty="0">
                <a:solidFill>
                  <a:srgbClr val="0070C0"/>
                </a:solidFill>
              </a:rPr>
              <a:t>Portable Oxygen cylinders</a:t>
            </a:r>
          </a:p>
        </p:txBody>
      </p:sp>
      <p:pic>
        <p:nvPicPr>
          <p:cNvPr id="2050" name="Picture 2" descr="Adult Soft Curved Tip Nasal Cannula with 7' Sure Flow Tubing">
            <a:extLst>
              <a:ext uri="{FF2B5EF4-FFF2-40B4-BE49-F238E27FC236}">
                <a16:creationId xmlns:a16="http://schemas.microsoft.com/office/drawing/2014/main" id="{26A32AB1-3A7C-D7FE-F2FE-AF4C0A885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9" b="27207"/>
          <a:stretch/>
        </p:blipFill>
        <p:spPr bwMode="auto">
          <a:xfrm>
            <a:off x="5038613" y="382212"/>
            <a:ext cx="4299179" cy="238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A32AE1-983D-5E77-4927-A2BB386409C7}"/>
              </a:ext>
            </a:extLst>
          </p:cNvPr>
          <p:cNvSpPr txBox="1"/>
          <p:nvPr/>
        </p:nvSpPr>
        <p:spPr>
          <a:xfrm>
            <a:off x="9605781" y="5758934"/>
            <a:ext cx="2606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0" i="0" dirty="0">
                <a:solidFill>
                  <a:srgbClr val="00264F"/>
                </a:solidFill>
                <a:effectLst/>
              </a:rPr>
              <a:t>(</a:t>
            </a:r>
            <a:r>
              <a:rPr lang="en-CA" sz="1800" b="0" i="0" dirty="0" err="1">
                <a:solidFill>
                  <a:srgbClr val="00264F"/>
                </a:solidFill>
                <a:effectLst/>
              </a:rPr>
              <a:t>VitalAire</a:t>
            </a:r>
            <a:r>
              <a:rPr lang="en-CA" sz="1800" b="0" i="0" dirty="0">
                <a:solidFill>
                  <a:srgbClr val="00264F"/>
                </a:solidFill>
                <a:effectLst/>
              </a:rPr>
              <a:t> Canada, 2024). </a:t>
            </a:r>
            <a:endParaRPr lang="en-CA" dirty="0"/>
          </a:p>
        </p:txBody>
      </p:sp>
      <p:pic>
        <p:nvPicPr>
          <p:cNvPr id="1026" name="Picture 2" descr="SERVICIOS – Argomed">
            <a:extLst>
              <a:ext uri="{FF2B5EF4-FFF2-40B4-BE49-F238E27FC236}">
                <a16:creationId xmlns:a16="http://schemas.microsoft.com/office/drawing/2014/main" id="{85111E19-5DB1-F820-C9D7-6B82E143E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202" y="841722"/>
            <a:ext cx="2971800" cy="477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uy Oxygen Cylinder 10 Ltr W.C. Online in Dubai, Abudhabi,Sharjah ...">
            <a:extLst>
              <a:ext uri="{FF2B5EF4-FFF2-40B4-BE49-F238E27FC236}">
                <a16:creationId xmlns:a16="http://schemas.microsoft.com/office/drawing/2014/main" id="{062F6DCE-B75D-9FD9-0260-451314F99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02" y="2905473"/>
            <a:ext cx="343099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16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1231</Words>
  <Application>Microsoft Office PowerPoint</Application>
  <PresentationFormat>Widescreen</PresentationFormat>
  <Paragraphs>160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Cabin</vt:lpstr>
      <vt:lpstr>Calibri</vt:lpstr>
      <vt:lpstr>Calibri Light</vt:lpstr>
      <vt:lpstr>Courier New</vt:lpstr>
      <vt:lpstr>Fira Sans</vt:lpstr>
      <vt:lpstr>Office Theme</vt:lpstr>
      <vt:lpstr>PowerPoint Presentation</vt:lpstr>
      <vt:lpstr>Oxygen Therapy and Nursing Management</vt:lpstr>
      <vt:lpstr>PowerPoint Presentation</vt:lpstr>
      <vt:lpstr>What is Oxygen ?</vt:lpstr>
      <vt:lpstr>Oxygen Therapy Indications</vt:lpstr>
      <vt:lpstr>Signs and Symptoms of Hypoxemia</vt:lpstr>
      <vt:lpstr>How to determine if Someone needs Oxygen?</vt:lpstr>
      <vt:lpstr>CO2 Retention</vt:lpstr>
      <vt:lpstr>Delivery of Oxygen</vt:lpstr>
      <vt:lpstr>Low and High Flow Oxygen Delivery Devices</vt:lpstr>
      <vt:lpstr>Oxygen Therapy &amp; Humidity</vt:lpstr>
      <vt:lpstr>Low Flow Oxygen Humidifiers</vt:lpstr>
      <vt:lpstr>Humidified Oxygen Therapy</vt:lpstr>
      <vt:lpstr>Valid Oxygen Prescription</vt:lpstr>
      <vt:lpstr>Documentation</vt:lpstr>
      <vt:lpstr>Safe Use of Oxygen</vt:lpstr>
      <vt:lpstr>Storage of Oxygen</vt:lpstr>
      <vt:lpstr>Infection Control</vt:lpstr>
      <vt:lpstr>Oxygen: Potential Complications and Hazards </vt:lpstr>
      <vt:lpstr>References </vt:lpstr>
      <vt:lpstr>Thank You!</vt:lpstr>
    </vt:vector>
  </TitlesOfParts>
  <Company>William Osler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Zankhanaben Patel</dc:creator>
  <cp:lastModifiedBy>Zankhanaben Patel</cp:lastModifiedBy>
  <cp:revision>66</cp:revision>
  <dcterms:created xsi:type="dcterms:W3CDTF">2024-02-07T19:23:50Z</dcterms:created>
  <dcterms:modified xsi:type="dcterms:W3CDTF">2024-08-06T18:02:01Z</dcterms:modified>
</cp:coreProperties>
</file>