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1048" r:id="rId3"/>
    <p:sldId id="285" r:id="rId4"/>
    <p:sldId id="1054" r:id="rId5"/>
    <p:sldId id="1056" r:id="rId6"/>
    <p:sldId id="1055" r:id="rId7"/>
    <p:sldId id="1058" r:id="rId8"/>
    <p:sldId id="1061" r:id="rId9"/>
    <p:sldId id="1062" r:id="rId10"/>
    <p:sldId id="1059" r:id="rId11"/>
    <p:sldId id="1063" r:id="rId12"/>
    <p:sldId id="1060" r:id="rId13"/>
    <p:sldId id="286" r:id="rId14"/>
    <p:sldId id="1057" r:id="rId15"/>
    <p:sldId id="287" r:id="rId16"/>
    <p:sldId id="298" r:id="rId17"/>
    <p:sldId id="272" r:id="rId18"/>
    <p:sldId id="1051" r:id="rId19"/>
    <p:sldId id="283"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70FE-FD82-32B3-09E4-5C628A1528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FC78052-6551-2D3C-254B-A9693581E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C5CE307-5309-EFFD-C2EA-721D4E89AFCE}"/>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5" name="Footer Placeholder 4">
            <a:extLst>
              <a:ext uri="{FF2B5EF4-FFF2-40B4-BE49-F238E27FC236}">
                <a16:creationId xmlns:a16="http://schemas.microsoft.com/office/drawing/2014/main" id="{42578C70-F5C7-9D50-39E6-4A42C98F70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EA4BBB-D349-B048-8197-B03FBFE9565A}"/>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141380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64E6-11EB-31E3-A38B-B036F6F43CC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E6637F-5406-2E84-26F6-4B8F0B4027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1B0A10-114A-72B7-F442-A9F5D6F149E4}"/>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5" name="Footer Placeholder 4">
            <a:extLst>
              <a:ext uri="{FF2B5EF4-FFF2-40B4-BE49-F238E27FC236}">
                <a16:creationId xmlns:a16="http://schemas.microsoft.com/office/drawing/2014/main" id="{2A35DBB9-9021-E69A-0F88-AA1D4152A8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60AA69-7F8F-22F7-00D6-76DB2514DC96}"/>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287124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0D366-65BF-40BF-7773-0C03C62083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F7F502B-0629-8EF3-7057-AD9EF8BF5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30E3DE-9D6E-6183-512D-197B29850887}"/>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5" name="Footer Placeholder 4">
            <a:extLst>
              <a:ext uri="{FF2B5EF4-FFF2-40B4-BE49-F238E27FC236}">
                <a16:creationId xmlns:a16="http://schemas.microsoft.com/office/drawing/2014/main" id="{BC74AA07-C14C-5E78-5CEE-502D3C89EE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961CE7-EE65-F575-2526-A16615B12E1B}"/>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142179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5742071"/>
            <a:ext cx="1311333" cy="242798"/>
          </a:xfrm>
          <a:prstGeom prst="rect">
            <a:avLst/>
          </a:prstGeom>
        </p:spPr>
        <p:txBody>
          <a:bodyPr/>
          <a:lstStyle>
            <a:lvl1pPr>
              <a:defRPr sz="1600"/>
            </a:lvl1pPr>
          </a:lstStyle>
          <a:p>
            <a:fld id="{AA3A8FCC-1946-41AD-A22A-5B5B6C7CD5A7}" type="datetimeFigureOut">
              <a:rPr lang="en-CA" smtClean="0"/>
              <a:pPr/>
              <a:t>11/09/2024</a:t>
            </a:fld>
            <a:endParaRPr lang="en-CA" dirty="0"/>
          </a:p>
        </p:txBody>
      </p:sp>
      <p:sp>
        <p:nvSpPr>
          <p:cNvPr id="7" name="Subtitle 2"/>
          <p:cNvSpPr txBox="1">
            <a:spLocks/>
          </p:cNvSpPr>
          <p:nvPr userDrawn="1"/>
        </p:nvSpPr>
        <p:spPr>
          <a:xfrm>
            <a:off x="1087120" y="3303478"/>
            <a:ext cx="10779760" cy="646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i="0" kern="1200" dirty="0">
                <a:solidFill>
                  <a:schemeClr val="tx1"/>
                </a:solidFill>
                <a:effectLst/>
                <a:latin typeface="+mn-lt"/>
                <a:ea typeface="+mn-ea"/>
                <a:cs typeface="+mn-cs"/>
              </a:rPr>
              <a:t>SERVING BRAMPTON, NORTH ETOBICOKE, WEST WOODBRIDGE, MALTON AND BRAMALEA</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863" y="1017992"/>
            <a:ext cx="7976113" cy="1926598"/>
          </a:xfrm>
          <a:prstGeom prst="rect">
            <a:avLst/>
          </a:prstGeom>
        </p:spPr>
      </p:pic>
      <p:grpSp>
        <p:nvGrpSpPr>
          <p:cNvPr id="9" name="Group 8"/>
          <p:cNvGrpSpPr/>
          <p:nvPr userDrawn="1"/>
        </p:nvGrpSpPr>
        <p:grpSpPr>
          <a:xfrm>
            <a:off x="0" y="3762"/>
            <a:ext cx="12192000" cy="595706"/>
            <a:chOff x="0" y="3762"/>
            <a:chExt cx="12192000" cy="595706"/>
          </a:xfrm>
        </p:grpSpPr>
        <p:sp>
          <p:nvSpPr>
            <p:cNvPr id="10" name="Rectangle 9"/>
            <p:cNvSpPr/>
            <p:nvPr/>
          </p:nvSpPr>
          <p:spPr>
            <a:xfrm>
              <a:off x="0" y="3762"/>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0" y="120599"/>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0" y="244662"/>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36872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0" y="479488"/>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 Placeholder 2"/>
          <p:cNvSpPr>
            <a:spLocks noGrp="1"/>
          </p:cNvSpPr>
          <p:nvPr>
            <p:ph type="body" sz="quarter" idx="11" hasCustomPrompt="1"/>
          </p:nvPr>
        </p:nvSpPr>
        <p:spPr>
          <a:xfrm>
            <a:off x="1219200" y="4187924"/>
            <a:ext cx="10372725" cy="1431925"/>
          </a:xfrm>
          <a:prstGeom prst="rect">
            <a:avLst/>
          </a:prstGeom>
        </p:spPr>
        <p:txBody>
          <a:bodyPr>
            <a:noAutofit/>
          </a:bodyPr>
          <a:lstStyle>
            <a:lvl1pPr marL="0" indent="0">
              <a:buNone/>
              <a:defRPr sz="4000" b="1">
                <a:solidFill>
                  <a:srgbClr val="008080"/>
                </a:solidFill>
              </a:defRPr>
            </a:lvl1pPr>
            <a:lvl2pPr>
              <a:defRPr sz="4000" b="1">
                <a:solidFill>
                  <a:srgbClr val="008080"/>
                </a:solidFill>
              </a:defRPr>
            </a:lvl2pPr>
            <a:lvl3pPr>
              <a:defRPr sz="4000" b="1">
                <a:solidFill>
                  <a:srgbClr val="008080"/>
                </a:solidFill>
              </a:defRPr>
            </a:lvl3pPr>
            <a:lvl4pPr>
              <a:defRPr sz="4000" b="1">
                <a:solidFill>
                  <a:srgbClr val="008080"/>
                </a:solidFill>
              </a:defRPr>
            </a:lvl4pPr>
            <a:lvl5pPr>
              <a:defRPr sz="4000" b="1">
                <a:solidFill>
                  <a:srgbClr val="008080"/>
                </a:solidFill>
              </a:defRPr>
            </a:lvl5pPr>
          </a:lstStyle>
          <a:p>
            <a:pPr lvl="0"/>
            <a:r>
              <a:rPr lang="en-US" dirty="0"/>
              <a:t>Edit title text</a:t>
            </a:r>
          </a:p>
        </p:txBody>
      </p:sp>
    </p:spTree>
    <p:extLst>
      <p:ext uri="{BB962C8B-B14F-4D97-AF65-F5344CB8AC3E}">
        <p14:creationId xmlns:p14="http://schemas.microsoft.com/office/powerpoint/2010/main" val="2826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Picture with Caption">
    <p:bg>
      <p:bgPr>
        <a:solidFill>
          <a:srgbClr val="00808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 y="1290320"/>
            <a:ext cx="11495723" cy="4358640"/>
          </a:xfrm>
          <a:prstGeom prst="rect">
            <a:avLst/>
          </a:prstGeom>
        </p:spPr>
        <p:txBody>
          <a:bodyPr anchor="ctr" anchorCtr="0"/>
          <a:lstStyle>
            <a:lvl1pPr algn="ctr">
              <a:defRPr sz="8800" b="1">
                <a:solidFill>
                  <a:schemeClr val="tx1"/>
                </a:solidFill>
                <a:latin typeface="Cabin" pitchFamily="2" charset="0"/>
              </a:defRPr>
            </a:lvl1pPr>
          </a:lstStyle>
          <a:p>
            <a:r>
              <a:rPr lang="en-US"/>
              <a:t>Add text here</a:t>
            </a:r>
            <a:endParaRPr lang="en-CA"/>
          </a:p>
        </p:txBody>
      </p:sp>
    </p:spTree>
    <p:extLst>
      <p:ext uri="{BB962C8B-B14F-4D97-AF65-F5344CB8AC3E}">
        <p14:creationId xmlns:p14="http://schemas.microsoft.com/office/powerpoint/2010/main" val="10137654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8891" y="1082067"/>
            <a:ext cx="10515600" cy="751839"/>
          </a:xfrm>
          <a:prstGeom prst="rect">
            <a:avLst/>
          </a:prstGeom>
        </p:spPr>
        <p:txBody>
          <a:bodyPr/>
          <a:lstStyle>
            <a:lvl1pPr>
              <a:defRPr>
                <a:solidFill>
                  <a:srgbClr val="008080"/>
                </a:solidFill>
              </a:defRPr>
            </a:lvl1pPr>
          </a:lstStyle>
          <a:p>
            <a:r>
              <a:rPr lang="en-US" dirty="0"/>
              <a:t>Click to edit title</a:t>
            </a:r>
            <a:endParaRPr lang="en-CA" dirty="0"/>
          </a:p>
        </p:txBody>
      </p:sp>
      <p:sp>
        <p:nvSpPr>
          <p:cNvPr id="3" name="Content Placeholder 2"/>
          <p:cNvSpPr>
            <a:spLocks noGrp="1"/>
          </p:cNvSpPr>
          <p:nvPr>
            <p:ph sz="half" idx="1" hasCustomPrompt="1"/>
          </p:nvPr>
        </p:nvSpPr>
        <p:spPr>
          <a:xfrm>
            <a:off x="708891" y="2241261"/>
            <a:ext cx="10515600" cy="4063686"/>
          </a:xfrm>
          <a:prstGeom prst="rect">
            <a:avLst/>
          </a:prstGeo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6851" y="161637"/>
            <a:ext cx="2924053" cy="706293"/>
          </a:xfrm>
          <a:prstGeom prst="rect">
            <a:avLst/>
          </a:prstGeom>
        </p:spPr>
      </p:pic>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63565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36293" b="13798"/>
          <a:stretch/>
        </p:blipFill>
        <p:spPr>
          <a:xfrm>
            <a:off x="0" y="447041"/>
            <a:ext cx="5694728" cy="6410959"/>
          </a:xfrm>
          <a:prstGeom prst="rect">
            <a:avLst/>
          </a:prstGeom>
          <a:effectLst/>
        </p:spPr>
      </p:pic>
      <p:sp>
        <p:nvSpPr>
          <p:cNvPr id="2" name="Title 1"/>
          <p:cNvSpPr>
            <a:spLocks noGrp="1"/>
          </p:cNvSpPr>
          <p:nvPr>
            <p:ph type="title" hasCustomPrompt="1"/>
          </p:nvPr>
        </p:nvSpPr>
        <p:spPr>
          <a:xfrm>
            <a:off x="5923280" y="3108642"/>
            <a:ext cx="5861050" cy="1087755"/>
          </a:xfrm>
          <a:prstGeom prst="rect">
            <a:avLst/>
          </a:prstGeom>
        </p:spPr>
        <p:txBody>
          <a:bodyPr anchor="b"/>
          <a:lstStyle>
            <a:lvl1pPr>
              <a:defRPr sz="6000"/>
            </a:lvl1pPr>
          </a:lstStyle>
          <a:p>
            <a:r>
              <a:rPr lang="en-US" dirty="0"/>
              <a:t>Thank You!</a:t>
            </a:r>
            <a:endParaRPr lang="en-CA"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
        <p:nvSpPr>
          <p:cNvPr id="6" name="Subtitle 2">
            <a:extLst>
              <a:ext uri="{FF2B5EF4-FFF2-40B4-BE49-F238E27FC236}">
                <a16:creationId xmlns:a16="http://schemas.microsoft.com/office/drawing/2014/main" id="{8BAD90F4-FCC6-402C-A3E5-3CAB32AADE25}"/>
              </a:ext>
            </a:extLst>
          </p:cNvPr>
          <p:cNvSpPr>
            <a:spLocks noGrp="1"/>
          </p:cNvSpPr>
          <p:nvPr>
            <p:ph type="subTitle" idx="1" hasCustomPrompt="1"/>
          </p:nvPr>
        </p:nvSpPr>
        <p:spPr>
          <a:xfrm>
            <a:off x="5923280" y="4358639"/>
            <a:ext cx="5861051" cy="416561"/>
          </a:xfrm>
          <a:prstGeom prst="rect">
            <a:avLst/>
          </a:prstGeom>
        </p:spPr>
        <p:txBody>
          <a:bodyPr/>
          <a:lstStyle>
            <a:lvl1pPr marL="0" indent="0">
              <a:buNone/>
              <a:defRPr sz="2000">
                <a:solidFill>
                  <a:schemeClr val="tx2"/>
                </a:solidFill>
              </a:defRPr>
            </a:lvl1pPr>
          </a:lstStyle>
          <a:p>
            <a:pPr algn="l"/>
            <a:r>
              <a:rPr lang="en-CA" dirty="0"/>
              <a:t>Presented by: Name</a:t>
            </a:r>
          </a:p>
        </p:txBody>
      </p:sp>
    </p:spTree>
    <p:extLst>
      <p:ext uri="{BB962C8B-B14F-4D97-AF65-F5344CB8AC3E}">
        <p14:creationId xmlns:p14="http://schemas.microsoft.com/office/powerpoint/2010/main" val="419694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6DBD-D3CB-AF22-D816-2CABCD63AF2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E8CCDE5-3084-101E-3203-61BA5F5384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91CAC0C-48EC-7F88-2F14-07711D32AE9E}"/>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5" name="Footer Placeholder 4">
            <a:extLst>
              <a:ext uri="{FF2B5EF4-FFF2-40B4-BE49-F238E27FC236}">
                <a16:creationId xmlns:a16="http://schemas.microsoft.com/office/drawing/2014/main" id="{E2E9FD5E-E2CB-DD7F-7C03-65C85C5719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5C0210-F012-311D-1BC4-7FBF782E2276}"/>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22693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A864-DA42-F74B-C671-D680C5968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CCBB098-624B-4C1C-DBFB-9074F4E99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9791F-4D21-EE86-636B-99455B593B32}"/>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5" name="Footer Placeholder 4">
            <a:extLst>
              <a:ext uri="{FF2B5EF4-FFF2-40B4-BE49-F238E27FC236}">
                <a16:creationId xmlns:a16="http://schemas.microsoft.com/office/drawing/2014/main" id="{B3F07760-41DD-13BA-430E-CBC67431CB1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36DDF3-89DD-6F54-78CA-309402F6ABBF}"/>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284627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1D98-52F3-76DE-F9DB-AA2BCF12860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366BC5-E3C7-3697-6E32-84314B08E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928833B-CBD4-48F6-8D6D-7A4FF6BDD1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D8D612C-51A2-AB8B-7B76-C1BD982B9C17}"/>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6" name="Footer Placeholder 5">
            <a:extLst>
              <a:ext uri="{FF2B5EF4-FFF2-40B4-BE49-F238E27FC236}">
                <a16:creationId xmlns:a16="http://schemas.microsoft.com/office/drawing/2014/main" id="{6A7FDC57-B918-ED16-6119-8BD7FF7651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B5D6E6-CCE0-FDB7-B4F2-0B8DC3CA4715}"/>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426657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A0DF-9955-14D5-8F1B-58DB2D9FEC3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F26DA90-993B-75B3-E628-DCBF5A527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F936D-4888-7973-9E2D-0433DD1DE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1C4C64A-6CCE-C9A3-C5E9-652F217CB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9EED8-EF2A-E2B3-EBD4-7D52C9A403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1731FD9-FD6E-BCA5-2C4E-D86A14E49787}"/>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8" name="Footer Placeholder 7">
            <a:extLst>
              <a:ext uri="{FF2B5EF4-FFF2-40B4-BE49-F238E27FC236}">
                <a16:creationId xmlns:a16="http://schemas.microsoft.com/office/drawing/2014/main" id="{FADB3F66-69FC-A5C8-26D2-BA1CD647DD3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8ED2A0A-66FF-49A4-5A92-E1A2B40A6F15}"/>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68491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4E6A-501E-DFF1-6D06-F1C3960FABC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B5622CB-8395-F539-0C15-A84A3FC63FAF}"/>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4" name="Footer Placeholder 3">
            <a:extLst>
              <a:ext uri="{FF2B5EF4-FFF2-40B4-BE49-F238E27FC236}">
                <a16:creationId xmlns:a16="http://schemas.microsoft.com/office/drawing/2014/main" id="{2F293953-81DE-95FE-BE16-684D06D1A29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8D69096-069D-8C24-5053-849D2EF3A82B}"/>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380954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4566D-FDED-57DE-7DDD-951FC55FA446}"/>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3" name="Footer Placeholder 2">
            <a:extLst>
              <a:ext uri="{FF2B5EF4-FFF2-40B4-BE49-F238E27FC236}">
                <a16:creationId xmlns:a16="http://schemas.microsoft.com/office/drawing/2014/main" id="{9C3FBD32-72A3-D201-1688-97E8F93AF2D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0D9D858-EAFF-B8BC-FCB4-1C626D6635C1}"/>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344855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B934-BC81-6A60-71A3-BEC78C299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960C2FB-5357-14E4-000E-ED43B4242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D8CAA09-1B84-96A1-F632-1BFCB677E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125E3-0138-6632-0C96-55C6EA1715B7}"/>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6" name="Footer Placeholder 5">
            <a:extLst>
              <a:ext uri="{FF2B5EF4-FFF2-40B4-BE49-F238E27FC236}">
                <a16:creationId xmlns:a16="http://schemas.microsoft.com/office/drawing/2014/main" id="{C5E0D3D6-3C2C-2F9B-C846-97AD367FF37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21B38C-047E-3955-A00D-D5DE39227F72}"/>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176110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02AC-89FA-409F-6A14-BD0C227F2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9DC2E8F-B91B-BDDC-7A5D-86CC8BF75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A36F3BC-2B83-2F27-15F5-C938E5065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20D84-87ED-6781-A743-80E25556371C}"/>
              </a:ext>
            </a:extLst>
          </p:cNvPr>
          <p:cNvSpPr>
            <a:spLocks noGrp="1"/>
          </p:cNvSpPr>
          <p:nvPr>
            <p:ph type="dt" sz="half" idx="10"/>
          </p:nvPr>
        </p:nvSpPr>
        <p:spPr/>
        <p:txBody>
          <a:bodyPr/>
          <a:lstStyle/>
          <a:p>
            <a:fld id="{5D8EB976-91D0-4429-8746-DF8ED3755A43}" type="datetimeFigureOut">
              <a:rPr lang="en-CA" smtClean="0"/>
              <a:t>11/09/2024</a:t>
            </a:fld>
            <a:endParaRPr lang="en-CA"/>
          </a:p>
        </p:txBody>
      </p:sp>
      <p:sp>
        <p:nvSpPr>
          <p:cNvPr id="6" name="Footer Placeholder 5">
            <a:extLst>
              <a:ext uri="{FF2B5EF4-FFF2-40B4-BE49-F238E27FC236}">
                <a16:creationId xmlns:a16="http://schemas.microsoft.com/office/drawing/2014/main" id="{2AF47BB1-1746-3CEF-D615-9859C4612F4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01C9ED2-316F-E968-18A0-C5A4A29C7CF4}"/>
              </a:ext>
            </a:extLst>
          </p:cNvPr>
          <p:cNvSpPr>
            <a:spLocks noGrp="1"/>
          </p:cNvSpPr>
          <p:nvPr>
            <p:ph type="sldNum" sz="quarter" idx="12"/>
          </p:nvPr>
        </p:nvSpPr>
        <p:spPr/>
        <p:txBody>
          <a:bodyPr/>
          <a:lstStyle/>
          <a:p>
            <a:fld id="{E41A452A-D144-48A3-919A-C73A0B931B2A}" type="slidenum">
              <a:rPr lang="en-CA" smtClean="0"/>
              <a:t>‹#›</a:t>
            </a:fld>
            <a:endParaRPr lang="en-CA"/>
          </a:p>
        </p:txBody>
      </p:sp>
    </p:spTree>
    <p:extLst>
      <p:ext uri="{BB962C8B-B14F-4D97-AF65-F5344CB8AC3E}">
        <p14:creationId xmlns:p14="http://schemas.microsoft.com/office/powerpoint/2010/main" val="25067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D6E683-B972-AA43-9C76-77DA9B4F1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EBB522-9541-B2CF-737E-127D2ED46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7C362D-E142-37A6-C264-8FE840307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EB976-91D0-4429-8746-DF8ED3755A43}" type="datetimeFigureOut">
              <a:rPr lang="en-CA" smtClean="0"/>
              <a:t>11/09/2024</a:t>
            </a:fld>
            <a:endParaRPr lang="en-CA"/>
          </a:p>
        </p:txBody>
      </p:sp>
      <p:sp>
        <p:nvSpPr>
          <p:cNvPr id="5" name="Footer Placeholder 4">
            <a:extLst>
              <a:ext uri="{FF2B5EF4-FFF2-40B4-BE49-F238E27FC236}">
                <a16:creationId xmlns:a16="http://schemas.microsoft.com/office/drawing/2014/main" id="{B5207C7B-CE46-F028-12FD-856EC53DB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FDD3FF7-4674-6FB8-EBEB-C614F0901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A452A-D144-48A3-919A-C73A0B931B2A}" type="slidenum">
              <a:rPr lang="en-CA" smtClean="0"/>
              <a:t>‹#›</a:t>
            </a:fld>
            <a:endParaRPr lang="en-CA"/>
          </a:p>
        </p:txBody>
      </p:sp>
    </p:spTree>
    <p:extLst>
      <p:ext uri="{BB962C8B-B14F-4D97-AF65-F5344CB8AC3E}">
        <p14:creationId xmlns:p14="http://schemas.microsoft.com/office/powerpoint/2010/main" val="2138439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ltctoolkit.rnao.ca/sites/default/files/resources/Universal%20Falls%20Precautions%20Poster.pdf" TargetMode="External"/><Relationship Id="rId2" Type="http://schemas.openxmlformats.org/officeDocument/2006/relationships/hyperlink" Target="https://www.aapacn.org/wp-content/uploads/2021/08/AAPACN_Post-Fall-Assessment.pdf"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29949" y="4387181"/>
            <a:ext cx="10372725" cy="1431925"/>
          </a:xfrm>
        </p:spPr>
        <p:txBody>
          <a:bodyPr/>
          <a:lstStyle/>
          <a:p>
            <a:pPr algn="ctr"/>
            <a:r>
              <a:rPr lang="en-CA" sz="2000" dirty="0"/>
              <a:t>Created by: </a:t>
            </a:r>
            <a:r>
              <a:rPr lang="en-CA" sz="2000" dirty="0" err="1"/>
              <a:t>Zankhana</a:t>
            </a:r>
            <a:r>
              <a:rPr lang="en-CA" sz="2000" dirty="0"/>
              <a:t> Patel, RN, MSN </a:t>
            </a:r>
          </a:p>
          <a:p>
            <a:pPr algn="ctr"/>
            <a:r>
              <a:rPr lang="en-CA" sz="2000" dirty="0"/>
              <a:t>William Osler-Nurse Practitioner Led Outreach Team (NLOT)</a:t>
            </a:r>
          </a:p>
          <a:p>
            <a:pPr algn="ctr"/>
            <a:r>
              <a:rPr lang="en-CA" sz="2000" dirty="0"/>
              <a:t>August 1, 2024</a:t>
            </a:r>
          </a:p>
        </p:txBody>
      </p:sp>
    </p:spTree>
    <p:extLst>
      <p:ext uri="{BB962C8B-B14F-4D97-AF65-F5344CB8AC3E}">
        <p14:creationId xmlns:p14="http://schemas.microsoft.com/office/powerpoint/2010/main" val="234713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97A3-830D-7383-BDDC-6F95652EA214}"/>
              </a:ext>
            </a:extLst>
          </p:cNvPr>
          <p:cNvSpPr>
            <a:spLocks noGrp="1"/>
          </p:cNvSpPr>
          <p:nvPr>
            <p:ph type="title"/>
          </p:nvPr>
        </p:nvSpPr>
        <p:spPr>
          <a:xfrm>
            <a:off x="708891" y="712951"/>
            <a:ext cx="10515600" cy="751839"/>
          </a:xfrm>
        </p:spPr>
        <p:txBody>
          <a:bodyPr>
            <a:normAutofit/>
          </a:bodyPr>
          <a:lstStyle/>
          <a:p>
            <a:pPr algn="ctr"/>
            <a:r>
              <a:rPr lang="en-CA" sz="3600" b="1" dirty="0">
                <a:solidFill>
                  <a:schemeClr val="accent2"/>
                </a:solidFill>
              </a:rPr>
              <a:t>S &amp; S: Cervical or Spinal Fracture</a:t>
            </a:r>
          </a:p>
        </p:txBody>
      </p:sp>
      <p:sp>
        <p:nvSpPr>
          <p:cNvPr id="3" name="Content Placeholder 2">
            <a:extLst>
              <a:ext uri="{FF2B5EF4-FFF2-40B4-BE49-F238E27FC236}">
                <a16:creationId xmlns:a16="http://schemas.microsoft.com/office/drawing/2014/main" id="{2CB3BB4F-DA26-F384-367E-1335AF9D094D}"/>
              </a:ext>
            </a:extLst>
          </p:cNvPr>
          <p:cNvSpPr>
            <a:spLocks noGrp="1"/>
          </p:cNvSpPr>
          <p:nvPr>
            <p:ph sz="half" idx="1"/>
          </p:nvPr>
        </p:nvSpPr>
        <p:spPr>
          <a:xfrm>
            <a:off x="838200" y="1687587"/>
            <a:ext cx="10515600" cy="4063686"/>
          </a:xfrm>
        </p:spPr>
        <p:txBody>
          <a:bodyPr>
            <a:normAutofit fontScale="92500" lnSpcReduction="20000"/>
          </a:bodyPr>
          <a:lstStyle/>
          <a:p>
            <a:pPr>
              <a:buFont typeface="Wingdings" panose="05000000000000000000" pitchFamily="2" charset="2"/>
              <a:buChar char="§"/>
            </a:pPr>
            <a:r>
              <a:rPr lang="en-CA" dirty="0"/>
              <a:t>Pain (may or may not be severe) </a:t>
            </a:r>
          </a:p>
          <a:p>
            <a:pPr>
              <a:buFont typeface="Wingdings" panose="05000000000000000000" pitchFamily="2" charset="2"/>
              <a:buChar char="§"/>
            </a:pPr>
            <a:r>
              <a:rPr lang="en-CA" dirty="0"/>
              <a:t>Swelling and bruising </a:t>
            </a:r>
          </a:p>
          <a:p>
            <a:pPr>
              <a:buFont typeface="Wingdings" panose="05000000000000000000" pitchFamily="2" charset="2"/>
              <a:buChar char="§"/>
            </a:pPr>
            <a:r>
              <a:rPr lang="en-CA" dirty="0"/>
              <a:t>Tenderness </a:t>
            </a:r>
          </a:p>
          <a:p>
            <a:pPr>
              <a:buFont typeface="Wingdings" panose="05000000000000000000" pitchFamily="2" charset="2"/>
              <a:buChar char="§"/>
            </a:pPr>
            <a:r>
              <a:rPr lang="en-CA" dirty="0"/>
              <a:t>Tingling, or change in sensation in the extremities </a:t>
            </a:r>
          </a:p>
          <a:p>
            <a:pPr>
              <a:buFont typeface="Wingdings" panose="05000000000000000000" pitchFamily="2" charset="2"/>
              <a:buChar char="§"/>
            </a:pPr>
            <a:r>
              <a:rPr lang="en-CA" dirty="0"/>
              <a:t>Decreased feeling in the arms or legs </a:t>
            </a:r>
          </a:p>
          <a:p>
            <a:pPr>
              <a:buFont typeface="Wingdings" panose="05000000000000000000" pitchFamily="2" charset="2"/>
              <a:buChar char="§"/>
            </a:pPr>
            <a:r>
              <a:rPr lang="en-CA" dirty="0"/>
              <a:t>Muscle weakness or paralysis of the arms or legs</a:t>
            </a:r>
          </a:p>
          <a:p>
            <a:pPr>
              <a:buFont typeface="Wingdings" panose="05000000000000000000" pitchFamily="2" charset="2"/>
              <a:buChar char="§"/>
            </a:pPr>
            <a:endParaRPr lang="en-CA" dirty="0"/>
          </a:p>
          <a:p>
            <a:pPr marL="0" indent="0">
              <a:buNone/>
            </a:pPr>
            <a:r>
              <a:rPr lang="en-CA" sz="2600" b="1" dirty="0"/>
              <a:t>NOTE</a:t>
            </a:r>
            <a:r>
              <a:rPr lang="en-CA" sz="2600" dirty="0"/>
              <a:t>: If there are signs of an injury to the spinal column, a fracture, significant bleeding, or the resident’s level of consciousness has changed, </a:t>
            </a:r>
            <a:r>
              <a:rPr lang="en-CA" sz="2600" u="sng" dirty="0">
                <a:solidFill>
                  <a:srgbClr val="339966"/>
                </a:solidFill>
              </a:rPr>
              <a:t>do not move the resident</a:t>
            </a:r>
            <a:r>
              <a:rPr lang="en-CA" sz="2600" dirty="0"/>
              <a:t>. Call EMS and provide supportive care until EMS arrives. </a:t>
            </a:r>
          </a:p>
        </p:txBody>
      </p:sp>
      <p:sp>
        <p:nvSpPr>
          <p:cNvPr id="4" name="TextBox 3">
            <a:extLst>
              <a:ext uri="{FF2B5EF4-FFF2-40B4-BE49-F238E27FC236}">
                <a16:creationId xmlns:a16="http://schemas.microsoft.com/office/drawing/2014/main" id="{03A1F009-726A-FF52-6B50-AC6254E551BB}"/>
              </a:ext>
            </a:extLst>
          </p:cNvPr>
          <p:cNvSpPr txBox="1"/>
          <p:nvPr/>
        </p:nvSpPr>
        <p:spPr>
          <a:xfrm>
            <a:off x="10437387" y="5792712"/>
            <a:ext cx="2221345" cy="338554"/>
          </a:xfrm>
          <a:prstGeom prst="rect">
            <a:avLst/>
          </a:prstGeom>
          <a:noFill/>
        </p:spPr>
        <p:txBody>
          <a:bodyPr wrap="square">
            <a:spAutoFit/>
          </a:bodyPr>
          <a:lstStyle/>
          <a:p>
            <a:r>
              <a:rPr lang="en-CA" sz="1600" b="0" i="0" dirty="0">
                <a:effectLst/>
                <a:cs typeface="Courier New" panose="02070309020205020404" pitchFamily="49" charset="0"/>
              </a:rPr>
              <a:t>(AAPACN </a:t>
            </a:r>
            <a:r>
              <a:rPr lang="en-CA" sz="1600" dirty="0">
                <a:cs typeface="Courier New" panose="02070309020205020404" pitchFamily="49" charset="0"/>
              </a:rPr>
              <a:t>, </a:t>
            </a:r>
            <a:r>
              <a:rPr lang="en-CA" sz="1600" b="0" i="0" dirty="0">
                <a:effectLst/>
                <a:cs typeface="Courier New" panose="02070309020205020404" pitchFamily="49" charset="0"/>
              </a:rPr>
              <a:t>2021). </a:t>
            </a:r>
            <a:endParaRPr lang="en-CA" sz="1600" dirty="0"/>
          </a:p>
        </p:txBody>
      </p:sp>
    </p:spTree>
    <p:extLst>
      <p:ext uri="{BB962C8B-B14F-4D97-AF65-F5344CB8AC3E}">
        <p14:creationId xmlns:p14="http://schemas.microsoft.com/office/powerpoint/2010/main" val="9021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4628F7E-5877-B0D2-06BD-997E9778054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92834" y="877455"/>
            <a:ext cx="7320184" cy="497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4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00E8-A4DA-B9E1-1B70-A31A8E06BD04}"/>
              </a:ext>
            </a:extLst>
          </p:cNvPr>
          <p:cNvSpPr>
            <a:spLocks noGrp="1"/>
          </p:cNvSpPr>
          <p:nvPr>
            <p:ph type="title"/>
          </p:nvPr>
        </p:nvSpPr>
        <p:spPr>
          <a:xfrm>
            <a:off x="708891" y="553053"/>
            <a:ext cx="10515600" cy="751839"/>
          </a:xfrm>
        </p:spPr>
        <p:txBody>
          <a:bodyPr>
            <a:normAutofit/>
          </a:bodyPr>
          <a:lstStyle/>
          <a:p>
            <a:pPr algn="ctr"/>
            <a:r>
              <a:rPr lang="en-CA" sz="3200" b="1" dirty="0">
                <a:solidFill>
                  <a:schemeClr val="accent2"/>
                </a:solidFill>
              </a:rPr>
              <a:t>Neurological Assessment</a:t>
            </a:r>
          </a:p>
        </p:txBody>
      </p:sp>
      <p:sp>
        <p:nvSpPr>
          <p:cNvPr id="3" name="Content Placeholder 2">
            <a:extLst>
              <a:ext uri="{FF2B5EF4-FFF2-40B4-BE49-F238E27FC236}">
                <a16:creationId xmlns:a16="http://schemas.microsoft.com/office/drawing/2014/main" id="{6B8A2D4E-A53B-E5FE-AC1C-FAADA8DEEAEA}"/>
              </a:ext>
            </a:extLst>
          </p:cNvPr>
          <p:cNvSpPr>
            <a:spLocks noGrp="1"/>
          </p:cNvSpPr>
          <p:nvPr>
            <p:ph sz="half" idx="1"/>
          </p:nvPr>
        </p:nvSpPr>
        <p:spPr>
          <a:xfrm>
            <a:off x="708891" y="1612086"/>
            <a:ext cx="10515600" cy="4063686"/>
          </a:xfrm>
        </p:spPr>
        <p:txBody>
          <a:bodyPr>
            <a:noAutofit/>
          </a:bodyPr>
          <a:lstStyle/>
          <a:p>
            <a:pPr>
              <a:buFont typeface="Courier New" panose="02070309020205020404" pitchFamily="49" charset="0"/>
              <a:buChar char="o"/>
            </a:pPr>
            <a:r>
              <a:rPr lang="en-CA" sz="2000" dirty="0"/>
              <a:t>Assessment of neurological status, often called a “</a:t>
            </a:r>
            <a:r>
              <a:rPr lang="en-CA" sz="2000" b="1" dirty="0"/>
              <a:t>neuro check</a:t>
            </a:r>
            <a:r>
              <a:rPr lang="en-CA" sz="2000" dirty="0"/>
              <a:t>,” should be done when a resident hits his or her head or if it is unknown if they hit their head (unwitnessed fall)</a:t>
            </a:r>
          </a:p>
          <a:p>
            <a:pPr>
              <a:buFont typeface="Courier New" panose="02070309020205020404" pitchFamily="49" charset="0"/>
              <a:buChar char="o"/>
            </a:pPr>
            <a:r>
              <a:rPr lang="en-CA" sz="2000" dirty="0"/>
              <a:t>The </a:t>
            </a:r>
            <a:r>
              <a:rPr lang="en-CA" sz="2000" dirty="0">
                <a:solidFill>
                  <a:srgbClr val="339966"/>
                </a:solidFill>
              </a:rPr>
              <a:t>signs of a subdural or epidural hematoma </a:t>
            </a:r>
            <a:r>
              <a:rPr lang="en-CA" sz="2000" dirty="0"/>
              <a:t>include: </a:t>
            </a:r>
          </a:p>
          <a:p>
            <a:pPr lvl="1">
              <a:buFont typeface="Courier New" panose="02070309020205020404" pitchFamily="49" charset="0"/>
              <a:buChar char="o"/>
            </a:pPr>
            <a:r>
              <a:rPr lang="en-CA" sz="2000" dirty="0"/>
              <a:t>Unequal or enlarged pupil in one eye </a:t>
            </a:r>
          </a:p>
          <a:p>
            <a:pPr lvl="1">
              <a:buFont typeface="Courier New" panose="02070309020205020404" pitchFamily="49" charset="0"/>
              <a:buChar char="o"/>
            </a:pPr>
            <a:r>
              <a:rPr lang="en-CA" sz="2000" dirty="0"/>
              <a:t>Nausea or vomiting </a:t>
            </a:r>
          </a:p>
          <a:p>
            <a:pPr lvl="1">
              <a:buFont typeface="Courier New" panose="02070309020205020404" pitchFamily="49" charset="0"/>
              <a:buChar char="o"/>
            </a:pPr>
            <a:r>
              <a:rPr lang="en-CA" sz="2000" dirty="0"/>
              <a:t>Lethargy </a:t>
            </a:r>
          </a:p>
          <a:p>
            <a:pPr lvl="1">
              <a:buFont typeface="Courier New" panose="02070309020205020404" pitchFamily="49" charset="0"/>
              <a:buChar char="o"/>
            </a:pPr>
            <a:r>
              <a:rPr lang="en-CA" sz="2000" dirty="0"/>
              <a:t>Reduced level of consciousness </a:t>
            </a:r>
          </a:p>
          <a:p>
            <a:pPr lvl="1">
              <a:buFont typeface="Courier New" panose="02070309020205020404" pitchFamily="49" charset="0"/>
              <a:buChar char="o"/>
            </a:pPr>
            <a:r>
              <a:rPr lang="en-CA" sz="2000" dirty="0"/>
              <a:t>Significant weakness of one or more of the extremities </a:t>
            </a:r>
          </a:p>
          <a:p>
            <a:pPr lvl="1">
              <a:buFont typeface="Courier New" panose="02070309020205020404" pitchFamily="49" charset="0"/>
              <a:buChar char="o"/>
            </a:pPr>
            <a:r>
              <a:rPr lang="en-CA" sz="2000" dirty="0"/>
              <a:t>Confusion or change in cognitive ability </a:t>
            </a:r>
          </a:p>
          <a:p>
            <a:pPr lvl="1">
              <a:buFont typeface="Courier New" panose="02070309020205020404" pitchFamily="49" charset="0"/>
              <a:buChar char="o"/>
            </a:pPr>
            <a:r>
              <a:rPr lang="en-CA" sz="2000" dirty="0"/>
              <a:t>Headache </a:t>
            </a:r>
          </a:p>
          <a:p>
            <a:pPr lvl="1">
              <a:buFont typeface="Courier New" panose="02070309020205020404" pitchFamily="49" charset="0"/>
              <a:buChar char="o"/>
            </a:pPr>
            <a:r>
              <a:rPr lang="en-CA" sz="2000" dirty="0"/>
              <a:t>Slurred speech </a:t>
            </a:r>
          </a:p>
          <a:p>
            <a:pPr lvl="1">
              <a:buFont typeface="Courier New" panose="02070309020205020404" pitchFamily="49" charset="0"/>
              <a:buChar char="o"/>
            </a:pPr>
            <a:r>
              <a:rPr lang="en-CA" sz="2000" dirty="0"/>
              <a:t>Dizziness and impaired balance</a:t>
            </a:r>
          </a:p>
        </p:txBody>
      </p:sp>
      <p:sp>
        <p:nvSpPr>
          <p:cNvPr id="4" name="TextBox 3">
            <a:extLst>
              <a:ext uri="{FF2B5EF4-FFF2-40B4-BE49-F238E27FC236}">
                <a16:creationId xmlns:a16="http://schemas.microsoft.com/office/drawing/2014/main" id="{BEE1B2A9-8E63-C043-B2A5-FD7348F15490}"/>
              </a:ext>
            </a:extLst>
          </p:cNvPr>
          <p:cNvSpPr txBox="1"/>
          <p:nvPr/>
        </p:nvSpPr>
        <p:spPr>
          <a:xfrm>
            <a:off x="10621945" y="5893380"/>
            <a:ext cx="2221345" cy="307777"/>
          </a:xfrm>
          <a:prstGeom prst="rect">
            <a:avLst/>
          </a:prstGeom>
          <a:noFill/>
        </p:spPr>
        <p:txBody>
          <a:bodyPr wrap="square">
            <a:spAutoFit/>
          </a:bodyPr>
          <a:lstStyle/>
          <a:p>
            <a:r>
              <a:rPr lang="en-CA" sz="1400" b="0" i="0" dirty="0">
                <a:effectLst/>
                <a:cs typeface="Courier New" panose="02070309020205020404" pitchFamily="49" charset="0"/>
              </a:rPr>
              <a:t>(AAPACN </a:t>
            </a:r>
            <a:r>
              <a:rPr lang="en-CA" sz="1400" dirty="0">
                <a:cs typeface="Courier New" panose="02070309020205020404" pitchFamily="49" charset="0"/>
              </a:rPr>
              <a:t>, </a:t>
            </a:r>
            <a:r>
              <a:rPr lang="en-CA" sz="1400" b="0" i="0" dirty="0">
                <a:effectLst/>
                <a:cs typeface="Courier New" panose="02070309020205020404" pitchFamily="49" charset="0"/>
              </a:rPr>
              <a:t>2021). </a:t>
            </a:r>
            <a:endParaRPr lang="en-CA" sz="1400" dirty="0"/>
          </a:p>
        </p:txBody>
      </p:sp>
    </p:spTree>
    <p:extLst>
      <p:ext uri="{BB962C8B-B14F-4D97-AF65-F5344CB8AC3E}">
        <p14:creationId xmlns:p14="http://schemas.microsoft.com/office/powerpoint/2010/main" val="146812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5FCA-A582-E769-A72B-5E4DC6707AB4}"/>
              </a:ext>
            </a:extLst>
          </p:cNvPr>
          <p:cNvSpPr>
            <a:spLocks noGrp="1"/>
          </p:cNvSpPr>
          <p:nvPr>
            <p:ph type="title"/>
          </p:nvPr>
        </p:nvSpPr>
        <p:spPr>
          <a:xfrm>
            <a:off x="708891" y="461709"/>
            <a:ext cx="10515600" cy="751839"/>
          </a:xfrm>
        </p:spPr>
        <p:txBody>
          <a:bodyPr>
            <a:normAutofit/>
          </a:bodyPr>
          <a:lstStyle/>
          <a:p>
            <a:pPr algn="ctr"/>
            <a:r>
              <a:rPr lang="en-CA" sz="3600" b="1" dirty="0">
                <a:solidFill>
                  <a:schemeClr val="accent2"/>
                </a:solidFill>
              </a:rPr>
              <a:t>Falls Risk Management Tool</a:t>
            </a:r>
          </a:p>
        </p:txBody>
      </p:sp>
      <p:sp>
        <p:nvSpPr>
          <p:cNvPr id="3" name="Content Placeholder 2">
            <a:extLst>
              <a:ext uri="{FF2B5EF4-FFF2-40B4-BE49-F238E27FC236}">
                <a16:creationId xmlns:a16="http://schemas.microsoft.com/office/drawing/2014/main" id="{BD155816-1D18-0862-1C01-8197F756D768}"/>
              </a:ext>
            </a:extLst>
          </p:cNvPr>
          <p:cNvSpPr>
            <a:spLocks noGrp="1"/>
          </p:cNvSpPr>
          <p:nvPr>
            <p:ph sz="half" idx="1"/>
          </p:nvPr>
        </p:nvSpPr>
        <p:spPr>
          <a:xfrm>
            <a:off x="625001" y="1465217"/>
            <a:ext cx="10515600" cy="4063686"/>
          </a:xfrm>
        </p:spPr>
        <p:txBody>
          <a:bodyPr>
            <a:noAutofit/>
          </a:bodyPr>
          <a:lstStyle/>
          <a:p>
            <a:pPr marL="0" indent="0">
              <a:buNone/>
            </a:pPr>
            <a:r>
              <a:rPr lang="en-CA" sz="2400" b="1" dirty="0"/>
              <a:t>Falls Risk Management Post Falls Review</a:t>
            </a:r>
          </a:p>
          <a:p>
            <a:pPr>
              <a:buFont typeface="Courier New" panose="02070309020205020404" pitchFamily="49" charset="0"/>
              <a:buChar char="o"/>
            </a:pPr>
            <a:r>
              <a:rPr lang="en-CA" sz="2400" dirty="0"/>
              <a:t>Outlines four key steps in a post-falls review: </a:t>
            </a:r>
          </a:p>
          <a:p>
            <a:pPr lvl="1">
              <a:buFont typeface="+mj-lt"/>
              <a:buAutoNum type="arabicPeriod"/>
            </a:pPr>
            <a:r>
              <a:rPr lang="en-CA" dirty="0"/>
              <a:t>Assess for injury and provide immediate care</a:t>
            </a:r>
          </a:p>
          <a:p>
            <a:pPr lvl="1">
              <a:buFont typeface="+mj-lt"/>
              <a:buAutoNum type="arabicPeriod"/>
            </a:pPr>
            <a:r>
              <a:rPr lang="en-CA" dirty="0"/>
              <a:t>Monitor for 24–48 hours</a:t>
            </a:r>
          </a:p>
          <a:p>
            <a:pPr lvl="1">
              <a:buFont typeface="+mj-lt"/>
              <a:buAutoNum type="arabicPeriod"/>
            </a:pPr>
            <a:r>
              <a:rPr lang="en-CA" dirty="0"/>
              <a:t>Conduct a post-fall huddle and reassess falls risk factors, and </a:t>
            </a:r>
          </a:p>
          <a:p>
            <a:pPr lvl="1">
              <a:buFont typeface="+mj-lt"/>
              <a:buAutoNum type="arabicPeriod"/>
            </a:pPr>
            <a:r>
              <a:rPr lang="en-CA" dirty="0"/>
              <a:t>Modify the care plan/ interventions</a:t>
            </a:r>
            <a:endParaRPr lang="en-CA" dirty="0">
              <a:ea typeface="Tahoma" panose="020B060403050404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471FD64-C7E9-EFA5-0F0B-41B7A5E6E5C8}"/>
              </a:ext>
            </a:extLst>
          </p:cNvPr>
          <p:cNvSpPr txBox="1"/>
          <p:nvPr/>
        </p:nvSpPr>
        <p:spPr>
          <a:xfrm>
            <a:off x="8403936" y="5925189"/>
            <a:ext cx="5641109" cy="276999"/>
          </a:xfrm>
          <a:prstGeom prst="rect">
            <a:avLst/>
          </a:prstGeom>
          <a:noFill/>
        </p:spPr>
        <p:txBody>
          <a:bodyPr wrap="square">
            <a:spAutoFit/>
          </a:bodyPr>
          <a:lstStyle/>
          <a:p>
            <a:r>
              <a:rPr lang="en-CA" sz="1200" b="0" i="0" dirty="0">
                <a:effectLst/>
                <a:cs typeface="Courier New" panose="02070309020205020404" pitchFamily="49" charset="0"/>
              </a:rPr>
              <a:t>(Registered </a:t>
            </a:r>
            <a:r>
              <a:rPr lang="en-CA" sz="1200" dirty="0">
                <a:cs typeface="Courier New" panose="02070309020205020404" pitchFamily="49" charset="0"/>
              </a:rPr>
              <a:t>N</a:t>
            </a:r>
            <a:r>
              <a:rPr lang="en-CA" sz="1200" b="0" i="0" dirty="0">
                <a:effectLst/>
                <a:cs typeface="Courier New" panose="02070309020205020404" pitchFamily="49" charset="0"/>
              </a:rPr>
              <a:t>urses’ Association of Ontario [RNAO], 2017). </a:t>
            </a:r>
            <a:endParaRPr lang="en-CA" sz="1200" dirty="0"/>
          </a:p>
        </p:txBody>
      </p:sp>
    </p:spTree>
    <p:extLst>
      <p:ext uri="{BB962C8B-B14F-4D97-AF65-F5344CB8AC3E}">
        <p14:creationId xmlns:p14="http://schemas.microsoft.com/office/powerpoint/2010/main" val="91404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9A93-D4A1-91CE-2705-026973E61BA2}"/>
              </a:ext>
            </a:extLst>
          </p:cNvPr>
          <p:cNvSpPr>
            <a:spLocks noGrp="1"/>
          </p:cNvSpPr>
          <p:nvPr>
            <p:ph type="title"/>
          </p:nvPr>
        </p:nvSpPr>
        <p:spPr>
          <a:xfrm>
            <a:off x="708891" y="880731"/>
            <a:ext cx="10515600" cy="751839"/>
          </a:xfrm>
        </p:spPr>
        <p:txBody>
          <a:bodyPr>
            <a:normAutofit/>
          </a:bodyPr>
          <a:lstStyle/>
          <a:p>
            <a:pPr algn="ctr"/>
            <a:r>
              <a:rPr lang="en-CA" sz="4000" b="1" dirty="0"/>
              <a:t>Nursing Care</a:t>
            </a:r>
          </a:p>
        </p:txBody>
      </p:sp>
      <p:sp>
        <p:nvSpPr>
          <p:cNvPr id="3" name="Content Placeholder 2">
            <a:extLst>
              <a:ext uri="{FF2B5EF4-FFF2-40B4-BE49-F238E27FC236}">
                <a16:creationId xmlns:a16="http://schemas.microsoft.com/office/drawing/2014/main" id="{5038314F-DEAB-191E-5336-9298B785E7B8}"/>
              </a:ext>
            </a:extLst>
          </p:cNvPr>
          <p:cNvSpPr>
            <a:spLocks noGrp="1"/>
          </p:cNvSpPr>
          <p:nvPr>
            <p:ph sz="half" idx="1"/>
          </p:nvPr>
        </p:nvSpPr>
        <p:spPr>
          <a:xfrm>
            <a:off x="708891" y="1805033"/>
            <a:ext cx="10515600" cy="4063686"/>
          </a:xfrm>
        </p:spPr>
        <p:txBody>
          <a:bodyPr>
            <a:normAutofit/>
          </a:bodyPr>
          <a:lstStyle/>
          <a:p>
            <a:pPr>
              <a:buFont typeface="Courier New" panose="02070309020205020404" pitchFamily="49" charset="0"/>
              <a:buChar char="o"/>
            </a:pPr>
            <a:r>
              <a:rPr lang="en-CA" dirty="0"/>
              <a:t> If a resident sustains an injury that can be managed within the facility, follow the physician’s orders, in addition to conducting thorough follow-up assessments</a:t>
            </a:r>
          </a:p>
          <a:p>
            <a:pPr lvl="1">
              <a:buFont typeface="Courier New" panose="02070309020205020404" pitchFamily="49" charset="0"/>
              <a:buChar char="o"/>
            </a:pPr>
            <a:r>
              <a:rPr lang="en-CA" sz="2800" dirty="0"/>
              <a:t> i.e. Skin tear </a:t>
            </a:r>
            <a:r>
              <a:rPr lang="en-CA" sz="2800" dirty="0">
                <a:sym typeface="Wingdings" panose="05000000000000000000" pitchFamily="2" charset="2"/>
              </a:rPr>
              <a:t> </a:t>
            </a:r>
            <a:r>
              <a:rPr lang="en-CA" sz="2800" dirty="0"/>
              <a:t>keep the site clean, apply a dressing per the physician’s orders, assess for infection and barriers to healing</a:t>
            </a:r>
          </a:p>
          <a:p>
            <a:pPr>
              <a:buFont typeface="Courier New" panose="02070309020205020404" pitchFamily="49" charset="0"/>
              <a:buChar char="o"/>
            </a:pPr>
            <a:r>
              <a:rPr lang="en-CA" dirty="0"/>
              <a:t> Individualize care to address the resident’s medical needs, encourage healing, and prevent further injury</a:t>
            </a:r>
          </a:p>
        </p:txBody>
      </p:sp>
      <p:sp>
        <p:nvSpPr>
          <p:cNvPr id="4" name="TextBox 3">
            <a:extLst>
              <a:ext uri="{FF2B5EF4-FFF2-40B4-BE49-F238E27FC236}">
                <a16:creationId xmlns:a16="http://schemas.microsoft.com/office/drawing/2014/main" id="{57089216-3836-51C7-B0C2-5E7BE440B1A4}"/>
              </a:ext>
            </a:extLst>
          </p:cNvPr>
          <p:cNvSpPr txBox="1"/>
          <p:nvPr/>
        </p:nvSpPr>
        <p:spPr>
          <a:xfrm>
            <a:off x="10621945" y="5893380"/>
            <a:ext cx="2221345" cy="307777"/>
          </a:xfrm>
          <a:prstGeom prst="rect">
            <a:avLst/>
          </a:prstGeom>
          <a:noFill/>
        </p:spPr>
        <p:txBody>
          <a:bodyPr wrap="square">
            <a:spAutoFit/>
          </a:bodyPr>
          <a:lstStyle/>
          <a:p>
            <a:r>
              <a:rPr lang="en-CA" sz="1400" b="0" i="0" dirty="0">
                <a:effectLst/>
                <a:cs typeface="Courier New" panose="02070309020205020404" pitchFamily="49" charset="0"/>
              </a:rPr>
              <a:t>(AAPACN </a:t>
            </a:r>
            <a:r>
              <a:rPr lang="en-CA" sz="1400" dirty="0">
                <a:cs typeface="Courier New" panose="02070309020205020404" pitchFamily="49" charset="0"/>
              </a:rPr>
              <a:t>, </a:t>
            </a:r>
            <a:r>
              <a:rPr lang="en-CA" sz="1400" b="0" i="0" dirty="0">
                <a:effectLst/>
                <a:cs typeface="Courier New" panose="02070309020205020404" pitchFamily="49" charset="0"/>
              </a:rPr>
              <a:t>2021). </a:t>
            </a:r>
            <a:endParaRPr lang="en-CA" sz="1400" dirty="0"/>
          </a:p>
        </p:txBody>
      </p:sp>
    </p:spTree>
    <p:extLst>
      <p:ext uri="{BB962C8B-B14F-4D97-AF65-F5344CB8AC3E}">
        <p14:creationId xmlns:p14="http://schemas.microsoft.com/office/powerpoint/2010/main" val="422429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229F-CED6-E37D-E23D-81D9AE11CABA}"/>
              </a:ext>
            </a:extLst>
          </p:cNvPr>
          <p:cNvSpPr>
            <a:spLocks noGrp="1"/>
          </p:cNvSpPr>
          <p:nvPr>
            <p:ph type="title"/>
          </p:nvPr>
        </p:nvSpPr>
        <p:spPr>
          <a:xfrm>
            <a:off x="352585" y="82912"/>
            <a:ext cx="10515600" cy="751839"/>
          </a:xfrm>
        </p:spPr>
        <p:txBody>
          <a:bodyPr>
            <a:normAutofit/>
          </a:bodyPr>
          <a:lstStyle/>
          <a:p>
            <a:pPr algn="ctr"/>
            <a:r>
              <a:rPr lang="en-CA" sz="3600" b="1" dirty="0">
                <a:solidFill>
                  <a:schemeClr val="accent2"/>
                </a:solidFill>
              </a:rPr>
              <a:t>Universal Falls Precautions Poster</a:t>
            </a:r>
          </a:p>
        </p:txBody>
      </p:sp>
      <p:sp>
        <p:nvSpPr>
          <p:cNvPr id="3" name="Content Placeholder 2">
            <a:extLst>
              <a:ext uri="{FF2B5EF4-FFF2-40B4-BE49-F238E27FC236}">
                <a16:creationId xmlns:a16="http://schemas.microsoft.com/office/drawing/2014/main" id="{DACD0A14-D25C-C656-3171-F265233C6FE9}"/>
              </a:ext>
            </a:extLst>
          </p:cNvPr>
          <p:cNvSpPr>
            <a:spLocks noGrp="1"/>
          </p:cNvSpPr>
          <p:nvPr>
            <p:ph sz="half" idx="1"/>
          </p:nvPr>
        </p:nvSpPr>
        <p:spPr>
          <a:xfrm>
            <a:off x="838200" y="1582354"/>
            <a:ext cx="10515600" cy="4319681"/>
          </a:xfrm>
        </p:spPr>
        <p:txBody>
          <a:bodyPr>
            <a:normAutofit/>
          </a:bodyPr>
          <a:lstStyle/>
          <a:p>
            <a:pPr>
              <a:buFont typeface="Courier New" panose="02070309020205020404" pitchFamily="49" charset="0"/>
              <a:buChar char="o"/>
            </a:pPr>
            <a:r>
              <a:rPr lang="en-CA" sz="2000" b="1" dirty="0">
                <a:ea typeface="Tahoma" panose="020B0604030504040204" pitchFamily="34" charset="0"/>
                <a:cs typeface="Calibri" panose="020F0502020204030204" pitchFamily="34" charset="0"/>
              </a:rPr>
              <a:t> </a:t>
            </a:r>
            <a:endParaRPr lang="en-CA" sz="2000" dirty="0"/>
          </a:p>
        </p:txBody>
      </p:sp>
      <p:pic>
        <p:nvPicPr>
          <p:cNvPr id="5" name="Picture 4" descr="A screenshot of a computer&#10;&#10;Description automatically generated">
            <a:extLst>
              <a:ext uri="{FF2B5EF4-FFF2-40B4-BE49-F238E27FC236}">
                <a16:creationId xmlns:a16="http://schemas.microsoft.com/office/drawing/2014/main" id="{293CDA90-2EB1-0AFC-EAE1-4480F4780ED4}"/>
              </a:ext>
            </a:extLst>
          </p:cNvPr>
          <p:cNvPicPr>
            <a:picLocks noChangeAspect="1"/>
          </p:cNvPicPr>
          <p:nvPr/>
        </p:nvPicPr>
        <p:blipFill rotWithShape="1">
          <a:blip r:embed="rId2">
            <a:extLst>
              <a:ext uri="{28A0092B-C50C-407E-A947-70E740481C1C}">
                <a14:useLocalDpi xmlns:a14="http://schemas.microsoft.com/office/drawing/2010/main" val="0"/>
              </a:ext>
            </a:extLst>
          </a:blip>
          <a:srcRect l="36470" t="22848" r="37241" b="5104"/>
          <a:stretch/>
        </p:blipFill>
        <p:spPr>
          <a:xfrm>
            <a:off x="2639505" y="838986"/>
            <a:ext cx="6532775" cy="5349864"/>
          </a:xfrm>
          <a:prstGeom prst="rect">
            <a:avLst/>
          </a:prstGeom>
        </p:spPr>
      </p:pic>
    </p:spTree>
    <p:extLst>
      <p:ext uri="{BB962C8B-B14F-4D97-AF65-F5344CB8AC3E}">
        <p14:creationId xmlns:p14="http://schemas.microsoft.com/office/powerpoint/2010/main" val="422631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95E4-7C99-F6DD-5401-B7230DFEC433}"/>
              </a:ext>
            </a:extLst>
          </p:cNvPr>
          <p:cNvSpPr>
            <a:spLocks noGrp="1"/>
          </p:cNvSpPr>
          <p:nvPr>
            <p:ph type="title"/>
          </p:nvPr>
        </p:nvSpPr>
        <p:spPr>
          <a:xfrm>
            <a:off x="576155" y="176530"/>
            <a:ext cx="10515600" cy="751839"/>
          </a:xfrm>
        </p:spPr>
        <p:txBody>
          <a:bodyPr>
            <a:normAutofit/>
          </a:bodyPr>
          <a:lstStyle/>
          <a:p>
            <a:pPr algn="ctr"/>
            <a:r>
              <a:rPr lang="en-CA" sz="3600" b="1" dirty="0">
                <a:solidFill>
                  <a:schemeClr val="accent2"/>
                </a:solidFill>
              </a:rPr>
              <a:t>Universal Falls Precautions Poster</a:t>
            </a:r>
          </a:p>
        </p:txBody>
      </p:sp>
      <p:pic>
        <p:nvPicPr>
          <p:cNvPr id="5" name="Content Placeholder 4" descr="A screenshot of a computer&#10;&#10;Description automatically generated">
            <a:extLst>
              <a:ext uri="{FF2B5EF4-FFF2-40B4-BE49-F238E27FC236}">
                <a16:creationId xmlns:a16="http://schemas.microsoft.com/office/drawing/2014/main" id="{34B0AD19-24E3-8705-D1B8-CF889F892FD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6320" t="17911" r="37797" b="9950"/>
          <a:stretch/>
        </p:blipFill>
        <p:spPr>
          <a:xfrm>
            <a:off x="2539287" y="727855"/>
            <a:ext cx="6589336" cy="5402289"/>
          </a:xfrm>
        </p:spPr>
      </p:pic>
    </p:spTree>
    <p:extLst>
      <p:ext uri="{BB962C8B-B14F-4D97-AF65-F5344CB8AC3E}">
        <p14:creationId xmlns:p14="http://schemas.microsoft.com/office/powerpoint/2010/main" val="60833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03721E4D-76F2-D570-78ED-980C0CC6365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1894" t="16766" r="32768" b="4148"/>
          <a:stretch/>
        </p:blipFill>
        <p:spPr>
          <a:xfrm>
            <a:off x="3186260" y="848412"/>
            <a:ext cx="5392131" cy="5302404"/>
          </a:xfrm>
        </p:spPr>
      </p:pic>
      <p:sp>
        <p:nvSpPr>
          <p:cNvPr id="6" name="Title 1">
            <a:extLst>
              <a:ext uri="{FF2B5EF4-FFF2-40B4-BE49-F238E27FC236}">
                <a16:creationId xmlns:a16="http://schemas.microsoft.com/office/drawing/2014/main" id="{67B6EF48-7E79-9819-687D-F6EA5D0DE801}"/>
              </a:ext>
            </a:extLst>
          </p:cNvPr>
          <p:cNvSpPr txBox="1">
            <a:spLocks noGrp="1"/>
          </p:cNvSpPr>
          <p:nvPr>
            <p:ph type="title"/>
          </p:nvPr>
        </p:nvSpPr>
        <p:spPr>
          <a:xfrm>
            <a:off x="624525" y="0"/>
            <a:ext cx="10515600" cy="7508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CA" sz="3600" b="1" dirty="0">
                <a:solidFill>
                  <a:schemeClr val="accent2">
                    <a:lumMod val="75000"/>
                  </a:schemeClr>
                </a:solidFill>
              </a:rPr>
              <a:t>Falls Debriefing and Action Plan</a:t>
            </a:r>
          </a:p>
        </p:txBody>
      </p:sp>
    </p:spTree>
    <p:extLst>
      <p:ext uri="{BB962C8B-B14F-4D97-AF65-F5344CB8AC3E}">
        <p14:creationId xmlns:p14="http://schemas.microsoft.com/office/powerpoint/2010/main" val="166226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omputer screen shot of a document&#10;&#10;Description automatically generated">
            <a:extLst>
              <a:ext uri="{FF2B5EF4-FFF2-40B4-BE49-F238E27FC236}">
                <a16:creationId xmlns:a16="http://schemas.microsoft.com/office/drawing/2014/main" id="{23A480B5-AD6D-DE75-B1A7-3559EB3CC83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1771" t="15753" r="32528" b="3112"/>
          <a:stretch/>
        </p:blipFill>
        <p:spPr>
          <a:xfrm>
            <a:off x="3320473" y="925002"/>
            <a:ext cx="5551054" cy="5151246"/>
          </a:xfrm>
        </p:spPr>
      </p:pic>
      <p:sp>
        <p:nvSpPr>
          <p:cNvPr id="4" name="TextBox 3">
            <a:extLst>
              <a:ext uri="{FF2B5EF4-FFF2-40B4-BE49-F238E27FC236}">
                <a16:creationId xmlns:a16="http://schemas.microsoft.com/office/drawing/2014/main" id="{28E171A5-B218-110F-C653-CEF65967B53D}"/>
              </a:ext>
            </a:extLst>
          </p:cNvPr>
          <p:cNvSpPr txBox="1"/>
          <p:nvPr/>
        </p:nvSpPr>
        <p:spPr>
          <a:xfrm>
            <a:off x="2374900" y="217115"/>
            <a:ext cx="7442200" cy="707886"/>
          </a:xfrm>
          <a:prstGeom prst="rect">
            <a:avLst/>
          </a:prstGeom>
          <a:noFill/>
        </p:spPr>
        <p:txBody>
          <a:bodyPr wrap="square">
            <a:spAutoFit/>
          </a:bodyPr>
          <a:lstStyle/>
          <a:p>
            <a:r>
              <a:rPr lang="en-CA" sz="4000" b="1" dirty="0">
                <a:solidFill>
                  <a:schemeClr val="accent2">
                    <a:lumMod val="75000"/>
                  </a:schemeClr>
                </a:solidFill>
                <a:latin typeface="+mj-lt"/>
              </a:rPr>
              <a:t>Falls Debriefing and Action Plan</a:t>
            </a:r>
            <a:endParaRPr lang="en-CA" sz="4000" b="1" dirty="0">
              <a:latin typeface="+mj-lt"/>
            </a:endParaRPr>
          </a:p>
        </p:txBody>
      </p:sp>
    </p:spTree>
    <p:extLst>
      <p:ext uri="{BB962C8B-B14F-4D97-AF65-F5344CB8AC3E}">
        <p14:creationId xmlns:p14="http://schemas.microsoft.com/office/powerpoint/2010/main" val="51271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0F01-71D5-7214-305E-EA74CD370321}"/>
              </a:ext>
            </a:extLst>
          </p:cNvPr>
          <p:cNvSpPr>
            <a:spLocks noGrp="1"/>
          </p:cNvSpPr>
          <p:nvPr>
            <p:ph type="title"/>
          </p:nvPr>
        </p:nvSpPr>
        <p:spPr>
          <a:xfrm>
            <a:off x="708891" y="721340"/>
            <a:ext cx="10515600" cy="751839"/>
          </a:xfrm>
        </p:spPr>
        <p:txBody>
          <a:bodyPr/>
          <a:lstStyle/>
          <a:p>
            <a:pPr algn="ctr"/>
            <a:r>
              <a:rPr lang="en-CA" b="1" dirty="0"/>
              <a:t>References</a:t>
            </a:r>
          </a:p>
        </p:txBody>
      </p:sp>
      <p:sp>
        <p:nvSpPr>
          <p:cNvPr id="3" name="Content Placeholder 2">
            <a:extLst>
              <a:ext uri="{FF2B5EF4-FFF2-40B4-BE49-F238E27FC236}">
                <a16:creationId xmlns:a16="http://schemas.microsoft.com/office/drawing/2014/main" id="{F69CD3B2-2C59-C646-34CB-2124BCEF9D2C}"/>
              </a:ext>
            </a:extLst>
          </p:cNvPr>
          <p:cNvSpPr>
            <a:spLocks noGrp="1"/>
          </p:cNvSpPr>
          <p:nvPr>
            <p:ph sz="half" idx="1"/>
          </p:nvPr>
        </p:nvSpPr>
        <p:spPr>
          <a:xfrm>
            <a:off x="708891" y="1964424"/>
            <a:ext cx="10515600" cy="4063686"/>
          </a:xfrm>
        </p:spPr>
        <p:txBody>
          <a:bodyPr>
            <a:normAutofit/>
          </a:bodyPr>
          <a:lstStyle/>
          <a:p>
            <a:r>
              <a:rPr lang="en-CA" sz="1600" b="0" i="0" dirty="0">
                <a:effectLst/>
                <a:cs typeface="Courier New" panose="02070309020205020404" pitchFamily="49" charset="0"/>
              </a:rPr>
              <a:t>American Association of Post-Acute Care Nursing [AAPACN] (2021). </a:t>
            </a:r>
            <a:r>
              <a:rPr lang="en-CA" sz="1600" b="0" i="1" dirty="0">
                <a:effectLst/>
                <a:cs typeface="Courier New" panose="02070309020205020404" pitchFamily="49" charset="0"/>
              </a:rPr>
              <a:t>P</a:t>
            </a:r>
            <a:r>
              <a:rPr lang="en-CA" sz="1600" i="1" dirty="0"/>
              <a:t>ost-fall assessments</a:t>
            </a:r>
            <a:r>
              <a:rPr lang="en-CA" sz="1600" dirty="0"/>
              <a:t>. Retrieved on July 31, 2024 from </a:t>
            </a:r>
            <a:r>
              <a:rPr lang="en-CA" sz="1600" dirty="0">
                <a:hlinkClick r:id="rId2"/>
              </a:rPr>
              <a:t>AAPACN_Post-Fall-Assessment.pdf</a:t>
            </a:r>
            <a:endParaRPr lang="en-CA" sz="1600" b="0" i="0" dirty="0">
              <a:effectLst/>
              <a:cs typeface="Courier New" panose="02070309020205020404" pitchFamily="49" charset="0"/>
            </a:endParaRPr>
          </a:p>
          <a:p>
            <a:r>
              <a:rPr lang="en-CA" sz="1600" b="0" i="0" dirty="0">
                <a:effectLst/>
                <a:cs typeface="Courier New" panose="02070309020205020404" pitchFamily="49" charset="0"/>
              </a:rPr>
              <a:t>Registered nurses’ Association of Ontario (2017). </a:t>
            </a:r>
            <a:r>
              <a:rPr lang="en-CA" sz="1600" i="1" dirty="0"/>
              <a:t>Preventing Falls and Reducing Injury from Falls </a:t>
            </a:r>
            <a:r>
              <a:rPr lang="en-CA" sz="1600" b="0" i="1" dirty="0">
                <a:solidFill>
                  <a:srgbClr val="000000"/>
                </a:solidFill>
                <a:effectLst/>
              </a:rPr>
              <a:t>Best Practice Guideline</a:t>
            </a:r>
            <a:r>
              <a:rPr lang="en-CA" sz="1600" b="0" i="0" dirty="0">
                <a:solidFill>
                  <a:srgbClr val="000000"/>
                </a:solidFill>
                <a:effectLst/>
              </a:rPr>
              <a:t>. (4th Ed.)</a:t>
            </a:r>
            <a:r>
              <a:rPr lang="en-CA" sz="1600" i="1" dirty="0"/>
              <a:t>. </a:t>
            </a:r>
            <a:r>
              <a:rPr lang="en-CA" sz="1600" dirty="0"/>
              <a:t>Retrieved on July 31, 2024 from </a:t>
            </a:r>
            <a:r>
              <a:rPr lang="en-CA" sz="1600" dirty="0">
                <a:hlinkClick r:id="rId3"/>
              </a:rPr>
              <a:t>Universal Falls Precautions Poster.pdf (rnao.ca)</a:t>
            </a:r>
            <a:endParaRPr lang="en-CA" sz="1600" dirty="0"/>
          </a:p>
        </p:txBody>
      </p:sp>
    </p:spTree>
    <p:extLst>
      <p:ext uri="{BB962C8B-B14F-4D97-AF65-F5344CB8AC3E}">
        <p14:creationId xmlns:p14="http://schemas.microsoft.com/office/powerpoint/2010/main" val="171774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F0DB-64C6-7E32-6086-DF9C54944901}"/>
              </a:ext>
            </a:extLst>
          </p:cNvPr>
          <p:cNvSpPr>
            <a:spLocks noGrp="1"/>
          </p:cNvSpPr>
          <p:nvPr>
            <p:ph type="title"/>
          </p:nvPr>
        </p:nvSpPr>
        <p:spPr/>
        <p:txBody>
          <a:bodyPr>
            <a:normAutofit/>
          </a:bodyPr>
          <a:lstStyle/>
          <a:p>
            <a:r>
              <a:rPr lang="en-CA" sz="8800" dirty="0"/>
              <a:t>Post-Fall Assessment &amp; Management</a:t>
            </a:r>
            <a:endParaRPr lang="en-CA" dirty="0"/>
          </a:p>
        </p:txBody>
      </p:sp>
    </p:spTree>
    <p:extLst>
      <p:ext uri="{BB962C8B-B14F-4D97-AF65-F5344CB8AC3E}">
        <p14:creationId xmlns:p14="http://schemas.microsoft.com/office/powerpoint/2010/main" val="80922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555" y="3118167"/>
            <a:ext cx="5861050" cy="1087755"/>
          </a:xfrm>
        </p:spPr>
        <p:txBody>
          <a:bodyPr/>
          <a:lstStyle/>
          <a:p>
            <a:r>
              <a:rPr lang="en-CA" dirty="0">
                <a:solidFill>
                  <a:schemeClr val="tx2"/>
                </a:solidFill>
              </a:rPr>
              <a:t>Thank You!</a:t>
            </a:r>
          </a:p>
        </p:txBody>
      </p:sp>
    </p:spTree>
    <p:extLst>
      <p:ext uri="{BB962C8B-B14F-4D97-AF65-F5344CB8AC3E}">
        <p14:creationId xmlns:p14="http://schemas.microsoft.com/office/powerpoint/2010/main" val="94333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9C5B-A716-F8FF-4509-82A840A3B14B}"/>
              </a:ext>
            </a:extLst>
          </p:cNvPr>
          <p:cNvSpPr>
            <a:spLocks noGrp="1"/>
          </p:cNvSpPr>
          <p:nvPr>
            <p:ph type="title"/>
          </p:nvPr>
        </p:nvSpPr>
        <p:spPr/>
        <p:txBody>
          <a:bodyPr>
            <a:normAutofit fontScale="90000"/>
          </a:bodyPr>
          <a:lstStyle/>
          <a:p>
            <a:pPr algn="ctr"/>
            <a:r>
              <a:rPr lang="en-CA" b="1" dirty="0">
                <a:solidFill>
                  <a:schemeClr val="accent2">
                    <a:lumMod val="75000"/>
                  </a:schemeClr>
                </a:solidFill>
              </a:rPr>
              <a:t>Learning Objectives</a:t>
            </a:r>
            <a:br>
              <a:rPr lang="en-CA" b="1" dirty="0">
                <a:solidFill>
                  <a:schemeClr val="accent2">
                    <a:lumMod val="75000"/>
                  </a:schemeClr>
                </a:solidFill>
              </a:rPr>
            </a:br>
            <a:endParaRPr lang="en-CA" b="1" dirty="0"/>
          </a:p>
        </p:txBody>
      </p:sp>
      <p:sp>
        <p:nvSpPr>
          <p:cNvPr id="3" name="Content Placeholder 2">
            <a:extLst>
              <a:ext uri="{FF2B5EF4-FFF2-40B4-BE49-F238E27FC236}">
                <a16:creationId xmlns:a16="http://schemas.microsoft.com/office/drawing/2014/main" id="{9173E8A6-2012-DCD6-4E56-A7BD583EFE69}"/>
              </a:ext>
            </a:extLst>
          </p:cNvPr>
          <p:cNvSpPr>
            <a:spLocks noGrp="1"/>
          </p:cNvSpPr>
          <p:nvPr>
            <p:ph sz="half" idx="1"/>
          </p:nvPr>
        </p:nvSpPr>
        <p:spPr>
          <a:xfrm>
            <a:off x="967509" y="1833906"/>
            <a:ext cx="10515600" cy="4063686"/>
          </a:xfrm>
        </p:spPr>
        <p:txBody>
          <a:bodyPr/>
          <a:lstStyle/>
          <a:p>
            <a:pPr marL="0" indent="0">
              <a:buNone/>
            </a:pPr>
            <a:r>
              <a:rPr lang="en-CA" dirty="0"/>
              <a:t>At the end of the presentation, learners will be able to:</a:t>
            </a:r>
          </a:p>
          <a:p>
            <a:pPr>
              <a:buFont typeface="Wingdings" panose="05000000000000000000" pitchFamily="2" charset="2"/>
              <a:buChar char="§"/>
            </a:pPr>
            <a:r>
              <a:rPr lang="en-CA" dirty="0"/>
              <a:t>Identify the necessary components of the nurse’s initial post-fall assessment </a:t>
            </a:r>
          </a:p>
          <a:p>
            <a:pPr>
              <a:buFont typeface="Wingdings" panose="05000000000000000000" pitchFamily="2" charset="2"/>
              <a:buChar char="§"/>
            </a:pPr>
            <a:r>
              <a:rPr lang="en-CA" dirty="0"/>
              <a:t>Name potential complications and injuries that can occur from a fall</a:t>
            </a:r>
          </a:p>
          <a:p>
            <a:pPr>
              <a:buFont typeface="Wingdings" panose="05000000000000000000" pitchFamily="2" charset="2"/>
              <a:buChar char="§"/>
            </a:pPr>
            <a:r>
              <a:rPr lang="en-CA" dirty="0"/>
              <a:t>Identify nursing interventions applicable to stabilize a resident during the initial post-fall assessment</a:t>
            </a:r>
          </a:p>
        </p:txBody>
      </p:sp>
    </p:spTree>
    <p:extLst>
      <p:ext uri="{BB962C8B-B14F-4D97-AF65-F5344CB8AC3E}">
        <p14:creationId xmlns:p14="http://schemas.microsoft.com/office/powerpoint/2010/main" val="145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E076-A9F5-7F29-9D69-6B8B9642A20B}"/>
              </a:ext>
            </a:extLst>
          </p:cNvPr>
          <p:cNvSpPr>
            <a:spLocks noGrp="1"/>
          </p:cNvSpPr>
          <p:nvPr>
            <p:ph type="title"/>
          </p:nvPr>
        </p:nvSpPr>
        <p:spPr>
          <a:xfrm>
            <a:off x="708891" y="765490"/>
            <a:ext cx="10515600" cy="751839"/>
          </a:xfrm>
        </p:spPr>
        <p:txBody>
          <a:bodyPr>
            <a:normAutofit/>
          </a:bodyPr>
          <a:lstStyle/>
          <a:p>
            <a:pPr algn="ctr"/>
            <a:r>
              <a:rPr lang="en-CA" sz="4000" b="1" dirty="0">
                <a:solidFill>
                  <a:schemeClr val="accent2"/>
                </a:solidFill>
              </a:rPr>
              <a:t>Post Fall Assessment and Management</a:t>
            </a:r>
          </a:p>
        </p:txBody>
      </p:sp>
      <p:sp>
        <p:nvSpPr>
          <p:cNvPr id="3" name="Content Placeholder 2">
            <a:extLst>
              <a:ext uri="{FF2B5EF4-FFF2-40B4-BE49-F238E27FC236}">
                <a16:creationId xmlns:a16="http://schemas.microsoft.com/office/drawing/2014/main" id="{580D4768-C047-BAD6-A229-3CD0AA3D86B3}"/>
              </a:ext>
            </a:extLst>
          </p:cNvPr>
          <p:cNvSpPr>
            <a:spLocks noGrp="1"/>
          </p:cNvSpPr>
          <p:nvPr>
            <p:ph sz="half" idx="1"/>
          </p:nvPr>
        </p:nvSpPr>
        <p:spPr>
          <a:xfrm>
            <a:off x="708891" y="1797915"/>
            <a:ext cx="10515600" cy="4063686"/>
          </a:xfrm>
        </p:spPr>
        <p:txBody>
          <a:bodyPr>
            <a:normAutofit/>
          </a:bodyPr>
          <a:lstStyle/>
          <a:p>
            <a:pPr>
              <a:buFont typeface="Courier New" panose="02070309020205020404" pitchFamily="49" charset="0"/>
              <a:buChar char="o"/>
            </a:pPr>
            <a:r>
              <a:rPr lang="en-CA" sz="2400" b="1" dirty="0"/>
              <a:t>Immediate response</a:t>
            </a:r>
            <a:r>
              <a:rPr lang="en-CA" sz="2400" dirty="0"/>
              <a:t>: When a resident has a fall, staff are required to undertake rapid assessment and basic life support (if required) and complete observations. </a:t>
            </a:r>
          </a:p>
          <a:p>
            <a:pPr>
              <a:buFont typeface="Courier New" panose="02070309020205020404" pitchFamily="49" charset="0"/>
              <a:buChar char="o"/>
            </a:pPr>
            <a:r>
              <a:rPr lang="en-CA" sz="2400" b="1" dirty="0"/>
              <a:t>Observations &amp; ongoing monitoring</a:t>
            </a:r>
            <a:r>
              <a:rPr lang="en-CA" sz="2400" dirty="0"/>
              <a:t>: Undertake further observations and monitoring as the resident may develop symptoms later that can indicate serious changes in their condition. </a:t>
            </a:r>
          </a:p>
          <a:p>
            <a:pPr lvl="1"/>
            <a:r>
              <a:rPr lang="en-CA" dirty="0"/>
              <a:t>Older people who fall are at risk of </a:t>
            </a:r>
            <a:r>
              <a:rPr lang="en-CA" dirty="0">
                <a:solidFill>
                  <a:srgbClr val="FF0000"/>
                </a:solidFill>
              </a:rPr>
              <a:t>intracranial injury </a:t>
            </a:r>
            <a:r>
              <a:rPr lang="en-CA" dirty="0"/>
              <a:t>due to physiological changes in the brain. </a:t>
            </a:r>
          </a:p>
          <a:p>
            <a:pPr lvl="1"/>
            <a:r>
              <a:rPr lang="en-CA" dirty="0">
                <a:solidFill>
                  <a:srgbClr val="339966"/>
                </a:solidFill>
              </a:rPr>
              <a:t>Early signs of deterioration </a:t>
            </a:r>
            <a:r>
              <a:rPr lang="en-CA" dirty="0"/>
              <a:t>are fluctuating behaviours (increased agitation, restlessness or changes in alertness – lethargy, flattened) or increasing confusion. </a:t>
            </a:r>
          </a:p>
          <a:p>
            <a:pPr lvl="1"/>
            <a:r>
              <a:rPr lang="en-CA" dirty="0"/>
              <a:t>Ongoing monitoring is important. </a:t>
            </a:r>
          </a:p>
        </p:txBody>
      </p:sp>
      <p:sp>
        <p:nvSpPr>
          <p:cNvPr id="5" name="TextBox 4">
            <a:extLst>
              <a:ext uri="{FF2B5EF4-FFF2-40B4-BE49-F238E27FC236}">
                <a16:creationId xmlns:a16="http://schemas.microsoft.com/office/drawing/2014/main" id="{8C8ECF17-E457-C67E-EA20-E2CC7D64FFB1}"/>
              </a:ext>
            </a:extLst>
          </p:cNvPr>
          <p:cNvSpPr txBox="1"/>
          <p:nvPr/>
        </p:nvSpPr>
        <p:spPr>
          <a:xfrm>
            <a:off x="7012709" y="5861601"/>
            <a:ext cx="6100618" cy="307777"/>
          </a:xfrm>
          <a:prstGeom prst="rect">
            <a:avLst/>
          </a:prstGeom>
          <a:noFill/>
        </p:spPr>
        <p:txBody>
          <a:bodyPr wrap="square">
            <a:spAutoFit/>
          </a:bodyPr>
          <a:lstStyle/>
          <a:p>
            <a:r>
              <a:rPr lang="en-CA" sz="1400" b="0" i="0" dirty="0">
                <a:effectLst/>
                <a:cs typeface="Courier New" panose="02070309020205020404" pitchFamily="49" charset="0"/>
              </a:rPr>
              <a:t>(American Association of Post-Acute Care Nursing [AAPACN] </a:t>
            </a:r>
            <a:r>
              <a:rPr lang="en-CA" sz="1400" dirty="0">
                <a:cs typeface="Courier New" panose="02070309020205020404" pitchFamily="49" charset="0"/>
              </a:rPr>
              <a:t>, </a:t>
            </a:r>
            <a:r>
              <a:rPr lang="en-CA" sz="1400" b="0" i="0" dirty="0">
                <a:effectLst/>
                <a:cs typeface="Courier New" panose="02070309020205020404" pitchFamily="49" charset="0"/>
              </a:rPr>
              <a:t>2021). </a:t>
            </a:r>
            <a:endParaRPr lang="en-CA" sz="1400" dirty="0"/>
          </a:p>
        </p:txBody>
      </p:sp>
    </p:spTree>
    <p:extLst>
      <p:ext uri="{BB962C8B-B14F-4D97-AF65-F5344CB8AC3E}">
        <p14:creationId xmlns:p14="http://schemas.microsoft.com/office/powerpoint/2010/main" val="82916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2658-A21C-8B6F-C86A-A25A6FA98DEA}"/>
              </a:ext>
            </a:extLst>
          </p:cNvPr>
          <p:cNvSpPr>
            <a:spLocks noGrp="1"/>
          </p:cNvSpPr>
          <p:nvPr>
            <p:ph type="title"/>
          </p:nvPr>
        </p:nvSpPr>
        <p:spPr>
          <a:xfrm>
            <a:off x="533400" y="869631"/>
            <a:ext cx="10515600" cy="751839"/>
          </a:xfrm>
        </p:spPr>
        <p:txBody>
          <a:bodyPr>
            <a:normAutofit/>
          </a:bodyPr>
          <a:lstStyle/>
          <a:p>
            <a:pPr algn="ctr"/>
            <a:r>
              <a:rPr lang="en-CA" sz="3600" b="1" dirty="0">
                <a:solidFill>
                  <a:schemeClr val="accent2"/>
                </a:solidFill>
              </a:rPr>
              <a:t>Prior to Moving a Resident Post-Fall</a:t>
            </a:r>
          </a:p>
        </p:txBody>
      </p:sp>
      <p:sp>
        <p:nvSpPr>
          <p:cNvPr id="3" name="Content Placeholder 2">
            <a:extLst>
              <a:ext uri="{FF2B5EF4-FFF2-40B4-BE49-F238E27FC236}">
                <a16:creationId xmlns:a16="http://schemas.microsoft.com/office/drawing/2014/main" id="{03AF9034-6DD2-0877-AE5E-EDF4F50F7156}"/>
              </a:ext>
            </a:extLst>
          </p:cNvPr>
          <p:cNvSpPr>
            <a:spLocks noGrp="1"/>
          </p:cNvSpPr>
          <p:nvPr>
            <p:ph sz="half" idx="1"/>
          </p:nvPr>
        </p:nvSpPr>
        <p:spPr>
          <a:xfrm>
            <a:off x="708891" y="1853333"/>
            <a:ext cx="10515600" cy="4063686"/>
          </a:xfrm>
        </p:spPr>
        <p:txBody>
          <a:bodyPr>
            <a:normAutofit/>
          </a:bodyPr>
          <a:lstStyle/>
          <a:p>
            <a:pPr marL="0" indent="0">
              <a:buNone/>
            </a:pPr>
            <a:r>
              <a:rPr lang="en-CA" sz="2400" b="1" dirty="0"/>
              <a:t>Before a resident can be moved, the nurse must assess for:</a:t>
            </a:r>
          </a:p>
          <a:p>
            <a:pPr>
              <a:buFont typeface="Courier New" panose="02070309020205020404" pitchFamily="49" charset="0"/>
              <a:buChar char="o"/>
            </a:pPr>
            <a:r>
              <a:rPr lang="en-CA" sz="2400" dirty="0"/>
              <a:t> Injury to the spinal column </a:t>
            </a:r>
          </a:p>
          <a:p>
            <a:pPr>
              <a:buFont typeface="Courier New" panose="02070309020205020404" pitchFamily="49" charset="0"/>
              <a:buChar char="o"/>
            </a:pPr>
            <a:r>
              <a:rPr lang="en-CA" sz="2400" dirty="0"/>
              <a:t> Obvious fractures</a:t>
            </a:r>
          </a:p>
          <a:p>
            <a:pPr>
              <a:buFont typeface="Courier New" panose="02070309020205020404" pitchFamily="49" charset="0"/>
              <a:buChar char="o"/>
            </a:pPr>
            <a:r>
              <a:rPr lang="en-CA" sz="2400" dirty="0"/>
              <a:t> Significant bleeding</a:t>
            </a:r>
          </a:p>
          <a:p>
            <a:pPr>
              <a:buFont typeface="Courier New" panose="02070309020205020404" pitchFamily="49" charset="0"/>
              <a:buChar char="o"/>
            </a:pPr>
            <a:r>
              <a:rPr lang="en-CA" sz="2400" dirty="0"/>
              <a:t> Level of consciousness</a:t>
            </a:r>
          </a:p>
          <a:p>
            <a:pPr>
              <a:buFont typeface="Courier New" panose="02070309020205020404" pitchFamily="49" charset="0"/>
              <a:buChar char="o"/>
            </a:pPr>
            <a:r>
              <a:rPr lang="en-CA" sz="2400" dirty="0"/>
              <a:t> Resident’s vital signs </a:t>
            </a:r>
          </a:p>
          <a:p>
            <a:pPr>
              <a:buFont typeface="Courier New" panose="02070309020205020404" pitchFamily="49" charset="0"/>
              <a:buChar char="o"/>
            </a:pPr>
            <a:r>
              <a:rPr lang="en-CA" sz="2400" dirty="0"/>
              <a:t> Assess location and intensity of pain, respiratory status, circulation, and for signs and symptoms that a post-fall injury has occurred.</a:t>
            </a:r>
          </a:p>
        </p:txBody>
      </p:sp>
      <p:sp>
        <p:nvSpPr>
          <p:cNvPr id="5" name="TextBox 4">
            <a:extLst>
              <a:ext uri="{FF2B5EF4-FFF2-40B4-BE49-F238E27FC236}">
                <a16:creationId xmlns:a16="http://schemas.microsoft.com/office/drawing/2014/main" id="{C9838D28-B8BA-AF61-F398-DD2DBB7DEEFE}"/>
              </a:ext>
            </a:extLst>
          </p:cNvPr>
          <p:cNvSpPr txBox="1"/>
          <p:nvPr/>
        </p:nvSpPr>
        <p:spPr>
          <a:xfrm>
            <a:off x="10303164" y="5803703"/>
            <a:ext cx="2221345" cy="369332"/>
          </a:xfrm>
          <a:prstGeom prst="rect">
            <a:avLst/>
          </a:prstGeom>
          <a:noFill/>
        </p:spPr>
        <p:txBody>
          <a:bodyPr wrap="square">
            <a:spAutoFit/>
          </a:bodyPr>
          <a:lstStyle/>
          <a:p>
            <a:r>
              <a:rPr lang="en-CA" sz="1800" b="0" i="0" dirty="0">
                <a:effectLst/>
                <a:cs typeface="Courier New" panose="02070309020205020404" pitchFamily="49" charset="0"/>
              </a:rPr>
              <a:t>(AAPACN </a:t>
            </a:r>
            <a:r>
              <a:rPr lang="en-CA" sz="1800" dirty="0">
                <a:cs typeface="Courier New" panose="02070309020205020404" pitchFamily="49" charset="0"/>
              </a:rPr>
              <a:t>, </a:t>
            </a:r>
            <a:r>
              <a:rPr lang="en-CA" sz="1800" b="0" i="0" dirty="0">
                <a:effectLst/>
                <a:cs typeface="Courier New" panose="02070309020205020404" pitchFamily="49" charset="0"/>
              </a:rPr>
              <a:t>2021). </a:t>
            </a:r>
            <a:endParaRPr lang="en-CA" dirty="0"/>
          </a:p>
        </p:txBody>
      </p:sp>
    </p:spTree>
    <p:extLst>
      <p:ext uri="{BB962C8B-B14F-4D97-AF65-F5344CB8AC3E}">
        <p14:creationId xmlns:p14="http://schemas.microsoft.com/office/powerpoint/2010/main" val="414606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566FD-E523-F31D-5D3A-D0832EF424AC}"/>
              </a:ext>
            </a:extLst>
          </p:cNvPr>
          <p:cNvSpPr>
            <a:spLocks noGrp="1"/>
          </p:cNvSpPr>
          <p:nvPr>
            <p:ph sz="half" idx="1"/>
          </p:nvPr>
        </p:nvSpPr>
        <p:spPr>
          <a:xfrm>
            <a:off x="838200" y="1622425"/>
            <a:ext cx="10515600" cy="4063686"/>
          </a:xfrm>
        </p:spPr>
        <p:txBody>
          <a:bodyPr>
            <a:normAutofit fontScale="85000" lnSpcReduction="10000"/>
          </a:bodyPr>
          <a:lstStyle/>
          <a:p>
            <a:pPr marL="0" indent="0">
              <a:buNone/>
            </a:pPr>
            <a:r>
              <a:rPr lang="en-CA" b="1" dirty="0"/>
              <a:t>Assessment of injuries</a:t>
            </a:r>
          </a:p>
          <a:p>
            <a:pPr>
              <a:buFont typeface="Courier New" panose="02070309020205020404" pitchFamily="49" charset="0"/>
              <a:buChar char="o"/>
            </a:pPr>
            <a:r>
              <a:rPr lang="en-CA" sz="2400" dirty="0"/>
              <a:t>The most common fall-related injuries sustained by a geriatric resident include the following:</a:t>
            </a:r>
          </a:p>
          <a:p>
            <a:pPr lvl="1">
              <a:buFont typeface="Courier New" panose="02070309020205020404" pitchFamily="49" charset="0"/>
              <a:buChar char="o"/>
            </a:pPr>
            <a:r>
              <a:rPr lang="en-CA" dirty="0"/>
              <a:t>Musculoskeletal injuries, such as hip fracture or muscle tear </a:t>
            </a:r>
          </a:p>
          <a:p>
            <a:pPr lvl="1">
              <a:buFont typeface="Courier New" panose="02070309020205020404" pitchFamily="49" charset="0"/>
              <a:buChar char="o"/>
            </a:pPr>
            <a:r>
              <a:rPr lang="en-CA" dirty="0"/>
              <a:t>Dislocation of joints, such as the shoulder, hip, or cervical spine </a:t>
            </a:r>
          </a:p>
          <a:p>
            <a:pPr lvl="1">
              <a:buFont typeface="Courier New" panose="02070309020205020404" pitchFamily="49" charset="0"/>
              <a:buChar char="o"/>
            </a:pPr>
            <a:r>
              <a:rPr lang="en-CA" dirty="0"/>
              <a:t>Head and neck injuries, such as a subdural hematoma or cervical fracture </a:t>
            </a:r>
          </a:p>
          <a:p>
            <a:pPr lvl="1">
              <a:buFont typeface="Courier New" panose="02070309020205020404" pitchFamily="49" charset="0"/>
              <a:buChar char="o"/>
            </a:pPr>
            <a:r>
              <a:rPr lang="en-CA" dirty="0"/>
              <a:t>Skin and deeper-tissue trauma, such as bruises, abrasions, skin tears, or internal bleeding </a:t>
            </a:r>
            <a:endParaRPr lang="en-CA" b="1" dirty="0"/>
          </a:p>
          <a:p>
            <a:pPr lvl="1">
              <a:buFont typeface="Courier New" panose="02070309020205020404" pitchFamily="49" charset="0"/>
              <a:buChar char="o"/>
            </a:pPr>
            <a:r>
              <a:rPr lang="en-CA" dirty="0"/>
              <a:t>Examine the cervical spine and immobilise if there is any indication or potential for a spinal injury. If there is any sign of injury, staff are to contact MD/NP for a clinical review. </a:t>
            </a:r>
          </a:p>
          <a:p>
            <a:pPr lvl="1">
              <a:buFont typeface="Courier New" panose="02070309020205020404" pitchFamily="49" charset="0"/>
              <a:buChar char="o"/>
            </a:pPr>
            <a:r>
              <a:rPr lang="en-CA" dirty="0">
                <a:solidFill>
                  <a:schemeClr val="accent2"/>
                </a:solidFill>
              </a:rPr>
              <a:t>Signs of injury </a:t>
            </a:r>
            <a:r>
              <a:rPr lang="en-CA" dirty="0"/>
              <a:t>may include: Bruising, lacerations, swelling, redness, abrasions, shortening of limbs, restricted limb movement, external rotation of lower limbs, inability to weight bear, pain on applying pressure, and signs of deformity.</a:t>
            </a:r>
          </a:p>
          <a:p>
            <a:pPr>
              <a:buFont typeface="Courier New" panose="02070309020205020404" pitchFamily="49" charset="0"/>
              <a:buChar char="o"/>
            </a:pPr>
            <a:r>
              <a:rPr lang="en-CA" sz="2400" dirty="0"/>
              <a:t> All patient fall events, treatment plans and revised interventions are to be documented in the resident health record.</a:t>
            </a:r>
          </a:p>
        </p:txBody>
      </p:sp>
      <p:sp>
        <p:nvSpPr>
          <p:cNvPr id="4" name="Title 1">
            <a:extLst>
              <a:ext uri="{FF2B5EF4-FFF2-40B4-BE49-F238E27FC236}">
                <a16:creationId xmlns:a16="http://schemas.microsoft.com/office/drawing/2014/main" id="{419CDA3E-5C2C-07C0-56C5-B5AB4D22B8CA}"/>
              </a:ext>
            </a:extLst>
          </p:cNvPr>
          <p:cNvSpPr>
            <a:spLocks noGrp="1"/>
          </p:cNvSpPr>
          <p:nvPr>
            <p:ph type="title"/>
          </p:nvPr>
        </p:nvSpPr>
        <p:spPr>
          <a:xfrm>
            <a:off x="230719" y="620856"/>
            <a:ext cx="10515600" cy="750888"/>
          </a:xfrm>
        </p:spPr>
        <p:txBody>
          <a:bodyPr>
            <a:normAutofit/>
          </a:bodyPr>
          <a:lstStyle/>
          <a:p>
            <a:pPr algn="ctr"/>
            <a:r>
              <a:rPr lang="en-CA" sz="3600" b="1" dirty="0">
                <a:solidFill>
                  <a:schemeClr val="accent2"/>
                </a:solidFill>
              </a:rPr>
              <a:t>Post Fall Assessment and Management</a:t>
            </a:r>
          </a:p>
        </p:txBody>
      </p:sp>
      <p:sp>
        <p:nvSpPr>
          <p:cNvPr id="2" name="TextBox 1">
            <a:extLst>
              <a:ext uri="{FF2B5EF4-FFF2-40B4-BE49-F238E27FC236}">
                <a16:creationId xmlns:a16="http://schemas.microsoft.com/office/drawing/2014/main" id="{C9321B92-4A22-AA28-F690-4344B3D9460E}"/>
              </a:ext>
            </a:extLst>
          </p:cNvPr>
          <p:cNvSpPr txBox="1"/>
          <p:nvPr/>
        </p:nvSpPr>
        <p:spPr>
          <a:xfrm>
            <a:off x="10303164" y="5803703"/>
            <a:ext cx="2221345" cy="369332"/>
          </a:xfrm>
          <a:prstGeom prst="rect">
            <a:avLst/>
          </a:prstGeom>
          <a:noFill/>
        </p:spPr>
        <p:txBody>
          <a:bodyPr wrap="square">
            <a:spAutoFit/>
          </a:bodyPr>
          <a:lstStyle/>
          <a:p>
            <a:r>
              <a:rPr lang="en-CA" sz="1800" b="0" i="0" dirty="0">
                <a:effectLst/>
                <a:cs typeface="Courier New" panose="02070309020205020404" pitchFamily="49" charset="0"/>
              </a:rPr>
              <a:t>(AAPACN </a:t>
            </a:r>
            <a:r>
              <a:rPr lang="en-CA" sz="1800" dirty="0">
                <a:cs typeface="Courier New" panose="02070309020205020404" pitchFamily="49" charset="0"/>
              </a:rPr>
              <a:t>, </a:t>
            </a:r>
            <a:r>
              <a:rPr lang="en-CA" sz="1800" b="0" i="0" dirty="0">
                <a:effectLst/>
                <a:cs typeface="Courier New" panose="02070309020205020404" pitchFamily="49" charset="0"/>
              </a:rPr>
              <a:t>2021). </a:t>
            </a:r>
            <a:endParaRPr lang="en-CA" dirty="0"/>
          </a:p>
        </p:txBody>
      </p:sp>
    </p:spTree>
    <p:extLst>
      <p:ext uri="{BB962C8B-B14F-4D97-AF65-F5344CB8AC3E}">
        <p14:creationId xmlns:p14="http://schemas.microsoft.com/office/powerpoint/2010/main" val="379910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4212-34B0-0E4E-BCF5-628A09EBF811}"/>
              </a:ext>
            </a:extLst>
          </p:cNvPr>
          <p:cNvSpPr>
            <a:spLocks noGrp="1"/>
          </p:cNvSpPr>
          <p:nvPr>
            <p:ph type="title"/>
          </p:nvPr>
        </p:nvSpPr>
        <p:spPr>
          <a:xfrm>
            <a:off x="457221" y="427726"/>
            <a:ext cx="10515600" cy="751839"/>
          </a:xfrm>
        </p:spPr>
        <p:txBody>
          <a:bodyPr>
            <a:noAutofit/>
          </a:bodyPr>
          <a:lstStyle/>
          <a:p>
            <a:pPr algn="ctr"/>
            <a:r>
              <a:rPr lang="en-CA" sz="3600" b="1" dirty="0">
                <a:solidFill>
                  <a:schemeClr val="accent2"/>
                </a:solidFill>
              </a:rPr>
              <a:t>Assessment of injuries</a:t>
            </a:r>
            <a:br>
              <a:rPr lang="en-CA" sz="3600" b="1" dirty="0">
                <a:solidFill>
                  <a:schemeClr val="accent2"/>
                </a:solidFill>
              </a:rPr>
            </a:br>
            <a:endParaRPr lang="en-CA" sz="3600" dirty="0">
              <a:solidFill>
                <a:schemeClr val="accent2"/>
              </a:solidFill>
            </a:endParaRPr>
          </a:p>
        </p:txBody>
      </p:sp>
      <p:sp>
        <p:nvSpPr>
          <p:cNvPr id="3" name="Content Placeholder 2">
            <a:extLst>
              <a:ext uri="{FF2B5EF4-FFF2-40B4-BE49-F238E27FC236}">
                <a16:creationId xmlns:a16="http://schemas.microsoft.com/office/drawing/2014/main" id="{38F252DE-77F5-B060-F836-129330A19EBC}"/>
              </a:ext>
            </a:extLst>
          </p:cNvPr>
          <p:cNvSpPr>
            <a:spLocks noGrp="1"/>
          </p:cNvSpPr>
          <p:nvPr>
            <p:ph sz="half" idx="1"/>
          </p:nvPr>
        </p:nvSpPr>
        <p:spPr>
          <a:xfrm>
            <a:off x="633390" y="1078376"/>
            <a:ext cx="10515600" cy="4063686"/>
          </a:xfrm>
        </p:spPr>
        <p:txBody>
          <a:bodyPr>
            <a:noAutofit/>
          </a:bodyPr>
          <a:lstStyle/>
          <a:p>
            <a:pPr marL="0" indent="0">
              <a:buNone/>
            </a:pPr>
            <a:r>
              <a:rPr lang="en-CA" sz="2000" dirty="0">
                <a:solidFill>
                  <a:srgbClr val="339966"/>
                </a:solidFill>
              </a:rPr>
              <a:t>The following changes post-fall indicate an injury has occurred: </a:t>
            </a:r>
          </a:p>
          <a:p>
            <a:pPr>
              <a:buFont typeface="Courier New" panose="02070309020205020404" pitchFamily="49" charset="0"/>
              <a:buChar char="o"/>
            </a:pPr>
            <a:r>
              <a:rPr lang="en-CA" sz="2000" b="1" dirty="0"/>
              <a:t>Vital signs </a:t>
            </a:r>
            <a:r>
              <a:rPr lang="en-CA" sz="2000" dirty="0"/>
              <a:t>– The resident’s pulse, blood pressure, and respiratory rate may be elevated from the initial trauma and fear of the fall, but changes from the resident’s normal baseline could also indicate an injury. </a:t>
            </a:r>
          </a:p>
          <a:p>
            <a:pPr>
              <a:buFont typeface="Courier New" panose="02070309020205020404" pitchFamily="49" charset="0"/>
              <a:buChar char="o"/>
            </a:pPr>
            <a:r>
              <a:rPr lang="en-CA" sz="2000" b="1" dirty="0"/>
              <a:t>Cognition</a:t>
            </a:r>
            <a:r>
              <a:rPr lang="en-CA" sz="2000" dirty="0"/>
              <a:t> – The resident’s ability to think has been compromised. He or she may appear confused, disoriented, or emotional. </a:t>
            </a:r>
          </a:p>
          <a:p>
            <a:pPr>
              <a:buFont typeface="Courier New" panose="02070309020205020404" pitchFamily="49" charset="0"/>
              <a:buChar char="o"/>
            </a:pPr>
            <a:r>
              <a:rPr lang="en-CA" sz="2000" b="1" dirty="0"/>
              <a:t>Loss of consciousness </a:t>
            </a:r>
            <a:r>
              <a:rPr lang="en-CA" sz="2000" dirty="0"/>
              <a:t>– The resident loses consciousness or goes in and out of consciousness. </a:t>
            </a:r>
          </a:p>
          <a:p>
            <a:pPr>
              <a:buFont typeface="Courier New" panose="02070309020205020404" pitchFamily="49" charset="0"/>
              <a:buChar char="o"/>
            </a:pPr>
            <a:r>
              <a:rPr lang="en-CA" sz="2000" b="1" dirty="0"/>
              <a:t>Muscle strength or sensation </a:t>
            </a:r>
            <a:r>
              <a:rPr lang="en-CA" sz="2000" dirty="0"/>
              <a:t>– The resident’s ability to push, pull, or move has been compromised, or the resident is unable to feel touch, pressure, or a part of the body. </a:t>
            </a:r>
          </a:p>
          <a:p>
            <a:pPr>
              <a:buFont typeface="Courier New" panose="02070309020205020404" pitchFamily="49" charset="0"/>
              <a:buChar char="o"/>
            </a:pPr>
            <a:r>
              <a:rPr lang="en-CA" sz="2000" b="1" dirty="0"/>
              <a:t>Range of motion to a joint </a:t>
            </a:r>
            <a:r>
              <a:rPr lang="en-CA" sz="2000" dirty="0"/>
              <a:t>– The resident’s ability to move a joint freely has been compromised, or the joint is hyperextended. </a:t>
            </a:r>
          </a:p>
          <a:p>
            <a:pPr>
              <a:buFont typeface="Courier New" panose="02070309020205020404" pitchFamily="49" charset="0"/>
              <a:buChar char="o"/>
            </a:pPr>
            <a:r>
              <a:rPr lang="en-CA" sz="2000" b="1" dirty="0"/>
              <a:t>Deformity of head or neck </a:t>
            </a:r>
            <a:r>
              <a:rPr lang="en-CA" sz="2000" dirty="0"/>
              <a:t>– The resident’s head has a swollen, depressed, or open area. The resident’s neck is not in alignment with the resident’s spine. </a:t>
            </a:r>
          </a:p>
          <a:p>
            <a:pPr>
              <a:buFont typeface="Courier New" panose="02070309020205020404" pitchFamily="49" charset="0"/>
              <a:buChar char="o"/>
            </a:pPr>
            <a:r>
              <a:rPr lang="en-CA" sz="2000" b="1" dirty="0"/>
              <a:t>Skin integrity </a:t>
            </a:r>
            <a:r>
              <a:rPr lang="en-CA" sz="2000" dirty="0"/>
              <a:t>– The resident’s skin is bruised, discolored, swollen, or open from a fracture. </a:t>
            </a:r>
          </a:p>
        </p:txBody>
      </p:sp>
      <p:sp>
        <p:nvSpPr>
          <p:cNvPr id="4" name="TextBox 3">
            <a:extLst>
              <a:ext uri="{FF2B5EF4-FFF2-40B4-BE49-F238E27FC236}">
                <a16:creationId xmlns:a16="http://schemas.microsoft.com/office/drawing/2014/main" id="{D278BE44-9A9B-10C7-2A7A-04EE148FD8DF}"/>
              </a:ext>
            </a:extLst>
          </p:cNvPr>
          <p:cNvSpPr txBox="1"/>
          <p:nvPr/>
        </p:nvSpPr>
        <p:spPr>
          <a:xfrm>
            <a:off x="10437387" y="5792712"/>
            <a:ext cx="2221345" cy="369332"/>
          </a:xfrm>
          <a:prstGeom prst="rect">
            <a:avLst/>
          </a:prstGeom>
          <a:noFill/>
        </p:spPr>
        <p:txBody>
          <a:bodyPr wrap="square">
            <a:spAutoFit/>
          </a:bodyPr>
          <a:lstStyle/>
          <a:p>
            <a:r>
              <a:rPr lang="en-CA" sz="1800" b="0" i="0" dirty="0">
                <a:effectLst/>
                <a:cs typeface="Courier New" panose="02070309020205020404" pitchFamily="49" charset="0"/>
              </a:rPr>
              <a:t>(AAPACN </a:t>
            </a:r>
            <a:r>
              <a:rPr lang="en-CA" sz="1800" dirty="0">
                <a:cs typeface="Courier New" panose="02070309020205020404" pitchFamily="49" charset="0"/>
              </a:rPr>
              <a:t>, </a:t>
            </a:r>
            <a:r>
              <a:rPr lang="en-CA" sz="1800" b="0" i="0" dirty="0">
                <a:effectLst/>
                <a:cs typeface="Courier New" panose="02070309020205020404" pitchFamily="49" charset="0"/>
              </a:rPr>
              <a:t>2021). </a:t>
            </a:r>
            <a:endParaRPr lang="en-CA" dirty="0"/>
          </a:p>
        </p:txBody>
      </p:sp>
    </p:spTree>
    <p:extLst>
      <p:ext uri="{BB962C8B-B14F-4D97-AF65-F5344CB8AC3E}">
        <p14:creationId xmlns:p14="http://schemas.microsoft.com/office/powerpoint/2010/main" val="140543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4777-391D-6A88-28AB-0773208AC31B}"/>
              </a:ext>
            </a:extLst>
          </p:cNvPr>
          <p:cNvSpPr>
            <a:spLocks noGrp="1"/>
          </p:cNvSpPr>
          <p:nvPr>
            <p:ph type="title"/>
          </p:nvPr>
        </p:nvSpPr>
        <p:spPr>
          <a:xfrm>
            <a:off x="708891" y="452892"/>
            <a:ext cx="10515600" cy="751839"/>
          </a:xfrm>
        </p:spPr>
        <p:txBody>
          <a:bodyPr>
            <a:normAutofit/>
          </a:bodyPr>
          <a:lstStyle/>
          <a:p>
            <a:pPr algn="ctr"/>
            <a:r>
              <a:rPr lang="en-CA" sz="3200" b="1" dirty="0">
                <a:solidFill>
                  <a:schemeClr val="accent2"/>
                </a:solidFill>
              </a:rPr>
              <a:t>Assessment: Fracture of an Extremity </a:t>
            </a:r>
          </a:p>
        </p:txBody>
      </p:sp>
      <p:sp>
        <p:nvSpPr>
          <p:cNvPr id="3" name="Content Placeholder 2">
            <a:extLst>
              <a:ext uri="{FF2B5EF4-FFF2-40B4-BE49-F238E27FC236}">
                <a16:creationId xmlns:a16="http://schemas.microsoft.com/office/drawing/2014/main" id="{5751D234-2839-4C5A-2054-3D73A96B1A62}"/>
              </a:ext>
            </a:extLst>
          </p:cNvPr>
          <p:cNvSpPr>
            <a:spLocks noGrp="1"/>
          </p:cNvSpPr>
          <p:nvPr>
            <p:ph sz="half" idx="1"/>
          </p:nvPr>
        </p:nvSpPr>
        <p:spPr>
          <a:xfrm>
            <a:off x="708891" y="1338955"/>
            <a:ext cx="10515600" cy="4063686"/>
          </a:xfrm>
        </p:spPr>
        <p:txBody>
          <a:bodyPr>
            <a:noAutofit/>
          </a:bodyPr>
          <a:lstStyle/>
          <a:p>
            <a:pPr marL="0" indent="0">
              <a:buNone/>
            </a:pPr>
            <a:r>
              <a:rPr lang="en-CA" sz="2200" b="1" dirty="0"/>
              <a:t>Signs &amp; symptoms:</a:t>
            </a:r>
          </a:p>
          <a:p>
            <a:pPr>
              <a:buFont typeface="Courier New" panose="02070309020205020404" pitchFamily="49" charset="0"/>
              <a:buChar char="o"/>
            </a:pPr>
            <a:r>
              <a:rPr lang="en-CA" sz="2200"/>
              <a:t>Pain </a:t>
            </a:r>
            <a:r>
              <a:rPr lang="en-CA" sz="2200" dirty="0"/>
              <a:t>(may or may not be severe) </a:t>
            </a:r>
          </a:p>
          <a:p>
            <a:pPr>
              <a:buFont typeface="Courier New" panose="02070309020205020404" pitchFamily="49" charset="0"/>
              <a:buChar char="o"/>
            </a:pPr>
            <a:r>
              <a:rPr lang="en-CA" sz="2200" dirty="0"/>
              <a:t>Swelling and bruising </a:t>
            </a:r>
          </a:p>
          <a:p>
            <a:pPr>
              <a:buFont typeface="Courier New" panose="02070309020205020404" pitchFamily="49" charset="0"/>
              <a:buChar char="o"/>
            </a:pPr>
            <a:r>
              <a:rPr lang="en-CA" sz="2200" dirty="0"/>
              <a:t>Tenderness </a:t>
            </a:r>
          </a:p>
          <a:p>
            <a:pPr>
              <a:buFont typeface="Courier New" panose="02070309020205020404" pitchFamily="49" charset="0"/>
              <a:buChar char="o"/>
            </a:pPr>
            <a:r>
              <a:rPr lang="en-CA" sz="2200" dirty="0"/>
              <a:t>Decreased feeling in the area surrounding the fracture </a:t>
            </a:r>
          </a:p>
          <a:p>
            <a:pPr>
              <a:buFont typeface="Courier New" panose="02070309020205020404" pitchFamily="49" charset="0"/>
              <a:buChar char="o"/>
            </a:pPr>
            <a:r>
              <a:rPr lang="en-CA" sz="2200" dirty="0"/>
              <a:t>Change in the range of motion, position, or alignment of a joint or extremity </a:t>
            </a:r>
          </a:p>
          <a:p>
            <a:pPr>
              <a:buFont typeface="Courier New" panose="02070309020205020404" pitchFamily="49" charset="0"/>
              <a:buChar char="o"/>
            </a:pPr>
            <a:r>
              <a:rPr lang="en-CA" sz="2200" dirty="0"/>
              <a:t>Inability to put weight on an extremity or unable to use an extremity </a:t>
            </a:r>
          </a:p>
          <a:p>
            <a:pPr>
              <a:buFont typeface="Courier New" panose="02070309020205020404" pitchFamily="49" charset="0"/>
              <a:buChar char="o"/>
            </a:pPr>
            <a:r>
              <a:rPr lang="en-CA" sz="2200" dirty="0"/>
              <a:t>Hip fracture </a:t>
            </a:r>
          </a:p>
          <a:p>
            <a:pPr lvl="1">
              <a:buFont typeface="Courier New" panose="02070309020205020404" pitchFamily="49" charset="0"/>
              <a:buChar char="o"/>
            </a:pPr>
            <a:r>
              <a:rPr lang="en-CA" sz="2200" dirty="0"/>
              <a:t>Bruising and swelling on and around the hip </a:t>
            </a:r>
          </a:p>
          <a:p>
            <a:pPr lvl="1">
              <a:buFont typeface="Courier New" panose="02070309020205020404" pitchFamily="49" charset="0"/>
              <a:buChar char="o"/>
            </a:pPr>
            <a:r>
              <a:rPr lang="en-CA" sz="2200" dirty="0"/>
              <a:t>Shorter leg on the side of the hip fracture </a:t>
            </a:r>
          </a:p>
          <a:p>
            <a:pPr lvl="1">
              <a:buFont typeface="Courier New" panose="02070309020205020404" pitchFamily="49" charset="0"/>
              <a:buChar char="o"/>
            </a:pPr>
            <a:r>
              <a:rPr lang="en-CA" sz="2200" dirty="0"/>
              <a:t>External or outward rotation of the leg on the side of the hip fracture</a:t>
            </a:r>
          </a:p>
        </p:txBody>
      </p:sp>
      <p:sp>
        <p:nvSpPr>
          <p:cNvPr id="4" name="TextBox 3">
            <a:extLst>
              <a:ext uri="{FF2B5EF4-FFF2-40B4-BE49-F238E27FC236}">
                <a16:creationId xmlns:a16="http://schemas.microsoft.com/office/drawing/2014/main" id="{FF79508F-D5D0-B5D3-087A-8A89AAFB9E24}"/>
              </a:ext>
            </a:extLst>
          </p:cNvPr>
          <p:cNvSpPr txBox="1"/>
          <p:nvPr/>
        </p:nvSpPr>
        <p:spPr>
          <a:xfrm>
            <a:off x="10462554" y="5859824"/>
            <a:ext cx="2221345" cy="338554"/>
          </a:xfrm>
          <a:prstGeom prst="rect">
            <a:avLst/>
          </a:prstGeom>
          <a:noFill/>
        </p:spPr>
        <p:txBody>
          <a:bodyPr wrap="square">
            <a:spAutoFit/>
          </a:bodyPr>
          <a:lstStyle/>
          <a:p>
            <a:r>
              <a:rPr lang="en-CA" sz="1600" b="0" i="0" dirty="0">
                <a:effectLst/>
                <a:cs typeface="Courier New" panose="02070309020205020404" pitchFamily="49" charset="0"/>
              </a:rPr>
              <a:t>(AAPACN </a:t>
            </a:r>
            <a:r>
              <a:rPr lang="en-CA" sz="1600" dirty="0">
                <a:cs typeface="Courier New" panose="02070309020205020404" pitchFamily="49" charset="0"/>
              </a:rPr>
              <a:t>, </a:t>
            </a:r>
            <a:r>
              <a:rPr lang="en-CA" sz="1600" b="0" i="0" dirty="0">
                <a:effectLst/>
                <a:cs typeface="Courier New" panose="02070309020205020404" pitchFamily="49" charset="0"/>
              </a:rPr>
              <a:t>2021). </a:t>
            </a:r>
            <a:endParaRPr lang="en-CA" sz="1600" dirty="0"/>
          </a:p>
        </p:txBody>
      </p:sp>
    </p:spTree>
    <p:extLst>
      <p:ext uri="{BB962C8B-B14F-4D97-AF65-F5344CB8AC3E}">
        <p14:creationId xmlns:p14="http://schemas.microsoft.com/office/powerpoint/2010/main" val="219682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p Fracture complications — OrthopaedicPrinciples.com">
            <a:extLst>
              <a:ext uri="{FF2B5EF4-FFF2-40B4-BE49-F238E27FC236}">
                <a16:creationId xmlns:a16="http://schemas.microsoft.com/office/drawing/2014/main" id="{B5BE7617-C85E-251E-0F81-263380D5E7C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9359" y="890443"/>
            <a:ext cx="5077114" cy="5077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p fracture leg shortened externally rotated">
            <a:extLst>
              <a:ext uri="{FF2B5EF4-FFF2-40B4-BE49-F238E27FC236}">
                <a16:creationId xmlns:a16="http://schemas.microsoft.com/office/drawing/2014/main" id="{E9FD43FA-663B-4350-8552-CCA6536B1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000114"/>
            <a:ext cx="3999345" cy="496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39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1175</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Cabin</vt:lpstr>
      <vt:lpstr>Calibri</vt:lpstr>
      <vt:lpstr>Calibri Light</vt:lpstr>
      <vt:lpstr>Courier New</vt:lpstr>
      <vt:lpstr>Wingdings</vt:lpstr>
      <vt:lpstr>Office Theme</vt:lpstr>
      <vt:lpstr>PowerPoint Presentation</vt:lpstr>
      <vt:lpstr>Post-Fall Assessment &amp; Management</vt:lpstr>
      <vt:lpstr>Learning Objectives </vt:lpstr>
      <vt:lpstr>Post Fall Assessment and Management</vt:lpstr>
      <vt:lpstr>Prior to Moving a Resident Post-Fall</vt:lpstr>
      <vt:lpstr>Post Fall Assessment and Management</vt:lpstr>
      <vt:lpstr>Assessment of injuries </vt:lpstr>
      <vt:lpstr>Assessment: Fracture of an Extremity </vt:lpstr>
      <vt:lpstr>PowerPoint Presentation</vt:lpstr>
      <vt:lpstr>S &amp; S: Cervical or Spinal Fracture</vt:lpstr>
      <vt:lpstr>PowerPoint Presentation</vt:lpstr>
      <vt:lpstr>Neurological Assessment</vt:lpstr>
      <vt:lpstr>Falls Risk Management Tool</vt:lpstr>
      <vt:lpstr>Nursing Care</vt:lpstr>
      <vt:lpstr>Universal Falls Precautions Poster</vt:lpstr>
      <vt:lpstr>Universal Falls Precautions Poster</vt:lpstr>
      <vt:lpstr>Falls Debriefing and Action Plan</vt:lpstr>
      <vt:lpstr>PowerPoint Presentation</vt:lpstr>
      <vt:lpstr>References</vt:lpstr>
      <vt:lpstr>Thank You!</vt:lpstr>
    </vt:vector>
  </TitlesOfParts>
  <Company>William Osler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Zankhanaben Patel</dc:creator>
  <cp:lastModifiedBy>Zankhanaben Patel</cp:lastModifiedBy>
  <cp:revision>39</cp:revision>
  <dcterms:created xsi:type="dcterms:W3CDTF">2024-07-31T12:55:38Z</dcterms:created>
  <dcterms:modified xsi:type="dcterms:W3CDTF">2024-09-11T19:16:02Z</dcterms:modified>
</cp:coreProperties>
</file>